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30"/>
  </p:notesMasterIdLst>
  <p:sldIdLst>
    <p:sldId id="256" r:id="rId6"/>
    <p:sldId id="268" r:id="rId7"/>
    <p:sldId id="258" r:id="rId8"/>
    <p:sldId id="278" r:id="rId9"/>
    <p:sldId id="28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476" r:id="rId19"/>
    <p:sldId id="684" r:id="rId20"/>
    <p:sldId id="680" r:id="rId21"/>
    <p:sldId id="677" r:id="rId22"/>
    <p:sldId id="683" r:id="rId23"/>
    <p:sldId id="682" r:id="rId24"/>
    <p:sldId id="678" r:id="rId25"/>
    <p:sldId id="681" r:id="rId26"/>
    <p:sldId id="480" r:id="rId27"/>
    <p:sldId id="679" r:id="rId28"/>
    <p:sldId id="6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4DC"/>
    <a:srgbClr val="33B9FF"/>
    <a:srgbClr val="7800FF"/>
    <a:srgbClr val="FF79FF"/>
    <a:srgbClr val="00D488"/>
    <a:srgbClr val="FFC9FF"/>
    <a:srgbClr val="000000"/>
    <a:srgbClr val="FD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D4AFA-7255-404D-AD92-EAA761F2F426}" v="5" dt="2023-05-02T07:04:36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36975" autoAdjust="0"/>
  </p:normalViewPr>
  <p:slideViewPr>
    <p:cSldViewPr snapToGrid="0">
      <p:cViewPr varScale="1">
        <p:scale>
          <a:sx n="23" d="100"/>
          <a:sy n="23" d="100"/>
        </p:scale>
        <p:origin x="230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B2DA5-5B01-45B3-9B52-35C34B5769B3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C4618-0D67-4D78-BE15-EB6914CF1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1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5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71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61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08C33D3-4D37-448A-8AE0-52EF3095F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27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08C33D3-4D37-448A-8AE0-52EF3095F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069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FB78-5324-46E7-8537-34B83069DF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960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08C33D3-4D37-448A-8AE0-52EF3095F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46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FB78-5324-46E7-8537-34B83069DF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62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FB78-5324-46E7-8537-34B83069DF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963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FB78-5324-46E7-8537-34B83069DF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94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0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FB78-5324-46E7-8537-34B83069DF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783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A08C33D3-4D37-448A-8AE0-52EF3095F6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803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FB78-5324-46E7-8537-34B83069DF3B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91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1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75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72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63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8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3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C4618-0D67-4D78-BE15-EB6914CF1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29B5EE2-796C-4642-A8E3-98BAC8D279DC}"/>
              </a:ext>
            </a:extLst>
          </p:cNvPr>
          <p:cNvSpPr/>
          <p:nvPr userDrawn="1"/>
        </p:nvSpPr>
        <p:spPr>
          <a:xfrm>
            <a:off x="0" y="3302493"/>
            <a:ext cx="12192000" cy="3555507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0" name="Picture 9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F15CCBE9-F7CB-479F-B60B-FF11EF26E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203998"/>
            <a:ext cx="4178276" cy="2455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9387" y="3148773"/>
            <a:ext cx="9144000" cy="238760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defRPr lang="en-US" sz="6600" b="1" u="sng" kern="1200" dirty="0">
                <a:solidFill>
                  <a:schemeClr val="tx1"/>
                </a:solidFill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66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br>
              <a:rPr lang="en-US" sz="66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Title Size 66pts-54pts</a:t>
            </a:r>
            <a:endParaRPr lang="en-AU" sz="6600" b="1" u="sng" dirty="0">
              <a:uFill>
                <a:solidFill>
                  <a:srgbClr val="7800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9387" y="5981989"/>
            <a:ext cx="2057400" cy="296929"/>
          </a:xfrm>
        </p:spPr>
        <p:txBody>
          <a:bodyPr/>
          <a:lstStyle>
            <a:lvl1pPr marL="0" indent="0" algn="ctr">
              <a:buNone/>
              <a:defRPr lang="en-US" sz="16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presenter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45D66A-BB0C-45B0-BB3F-A7E7E2D08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486000"/>
            <a:ext cx="5280000" cy="1980000"/>
          </a:xfrm>
        </p:spPr>
        <p:txBody>
          <a:bodyPr anchor="t"/>
          <a:lstStyle>
            <a:lvl1pPr algn="l">
              <a:lnSpc>
                <a:spcPct val="100000"/>
              </a:lnSpc>
              <a:defRPr sz="4200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2790000"/>
            <a:ext cx="4320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36DAA6-7987-4412-B2AF-0F118A9DD4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7" y="5497707"/>
            <a:ext cx="1800356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2A1FD-28F7-443C-B642-547C14CE6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486000"/>
            <a:ext cx="5280000" cy="1980000"/>
          </a:xfrm>
        </p:spPr>
        <p:txBody>
          <a:bodyPr anchor="t"/>
          <a:lstStyle>
            <a:lvl1pPr algn="l">
              <a:lnSpc>
                <a:spcPct val="100000"/>
              </a:lnSpc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2790000"/>
            <a:ext cx="4320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EA61FD-69CB-4205-A00A-62F3CEA146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6" y="5497705"/>
            <a:ext cx="1800356" cy="6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C717BD-D255-4BF3-9A30-57748095C3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00" y="1854000"/>
            <a:ext cx="10560000" cy="3600000"/>
          </a:xfrm>
        </p:spPr>
        <p:txBody>
          <a:bodyPr/>
          <a:lstStyle>
            <a:lvl1pPr marL="468000" indent="-468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2400" baseline="0">
                <a:solidFill>
                  <a:schemeClr val="bg1"/>
                </a:solidFill>
              </a:defRPr>
            </a:lvl1pPr>
            <a:lvl2pPr marL="936000" indent="-468000">
              <a:buClr>
                <a:schemeClr val="accent1"/>
              </a:buClr>
              <a:buFont typeface="+mj-lt"/>
              <a:buAutoNum type="alphaLcPeriod"/>
              <a:defRPr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AU"/>
              <a:t>Insert items here.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CE561-2A2B-4D94-B690-F098955D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D3252-AE78-4A98-82F1-98C98C2CD0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5544000"/>
            <a:ext cx="2400000" cy="540000"/>
          </a:xfrm>
        </p:spPr>
        <p:txBody>
          <a:bodyPr/>
          <a:lstStyle>
            <a:lvl1pPr algn="r">
              <a:spcBef>
                <a:spcPts val="0"/>
              </a:spcBef>
              <a:spcAft>
                <a:spcPts val="0"/>
              </a:spcAft>
              <a:defRPr sz="1300" b="1" i="0" baseline="0">
                <a:solidFill>
                  <a:schemeClr val="bg1"/>
                </a:solidFill>
              </a:defRPr>
            </a:lvl1pPr>
            <a:lvl2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bg1"/>
                </a:solidFill>
              </a:defRPr>
            </a:lvl2pPr>
            <a:lvl3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bg1"/>
                </a:solidFill>
              </a:defRPr>
            </a:lvl3pPr>
            <a:lvl4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bg1"/>
                </a:solidFill>
              </a:defRPr>
            </a:lvl4pPr>
            <a:lvl5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 and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39320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0ABC061-703B-4E3B-A65C-6ACB675D7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8000" y="1854000"/>
            <a:ext cx="10560000" cy="3600000"/>
          </a:xfrm>
        </p:spPr>
        <p:txBody>
          <a:bodyPr/>
          <a:lstStyle>
            <a:lvl1pPr marL="468000" indent="-468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2400" baseline="0">
                <a:solidFill>
                  <a:schemeClr val="tx2"/>
                </a:solidFill>
              </a:defRPr>
            </a:lvl1pPr>
            <a:lvl2pPr marL="936000" indent="-468000">
              <a:buClr>
                <a:schemeClr val="bg2"/>
              </a:buClr>
              <a:buFont typeface="+mj-lt"/>
              <a:buAutoNum type="alphaLcPeriod"/>
              <a:defRPr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en-AU"/>
              <a:t>Insert items here.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CE561-2A2B-4D94-B690-F098955D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ED0243-514D-4B34-8BA6-1F1CD223A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37" y="6130380"/>
            <a:ext cx="373889" cy="21793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4F49806-B7CE-4C90-A1AF-E830FFCD9F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00000" y="5544000"/>
            <a:ext cx="2400000" cy="540000"/>
          </a:xfrm>
        </p:spPr>
        <p:txBody>
          <a:bodyPr/>
          <a:lstStyle>
            <a:lvl1pPr algn="r">
              <a:spcBef>
                <a:spcPts val="0"/>
              </a:spcBef>
              <a:spcAft>
                <a:spcPts val="0"/>
              </a:spcAft>
              <a:defRPr sz="1300" b="1" i="0" baseline="0">
                <a:solidFill>
                  <a:schemeClr val="tx2"/>
                </a:solidFill>
              </a:defRPr>
            </a:lvl1pPr>
            <a:lvl2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tx2"/>
                </a:solidFill>
              </a:defRPr>
            </a:lvl2pPr>
            <a:lvl3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tx2"/>
                </a:solidFill>
              </a:defRPr>
            </a:lvl3pPr>
            <a:lvl4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tx2"/>
                </a:solidFill>
              </a:defRPr>
            </a:lvl4pPr>
            <a:lvl5pPr algn="r">
              <a:spcBef>
                <a:spcPts val="0"/>
              </a:spcBef>
              <a:spcAft>
                <a:spcPts val="0"/>
              </a:spcAft>
              <a:defRPr sz="13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Presenter name and 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102619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60F22F-99BB-4309-A4FA-37E8B1A32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486000"/>
            <a:ext cx="5280000" cy="1980000"/>
          </a:xfrm>
        </p:spPr>
        <p:txBody>
          <a:bodyPr anchor="t"/>
          <a:lstStyle>
            <a:lvl1pPr algn="l">
              <a:lnSpc>
                <a:spcPct val="100000"/>
              </a:lnSpc>
              <a:defRPr sz="3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2664000"/>
            <a:ext cx="5280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249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/ 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3474000"/>
            <a:ext cx="8400000" cy="2520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42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20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2000" y="1890000"/>
            <a:ext cx="1056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9851DF-5FAD-4573-AB5E-56372FD2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6BC071-6417-4B40-A44C-B7E70265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C5A0-B267-416C-BCAE-FF4788D9C091}" type="datetime1">
              <a:rPr lang="en-AU" smtClean="0"/>
              <a:t>5/05/2023</a:t>
            </a:fld>
            <a:endParaRPr lang="en-AU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4AE6D2E-322C-4A33-A91C-36F78CE8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6F8F1C-E43D-4DEA-B0CA-7EDBEC3C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7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558000"/>
            <a:ext cx="10560000" cy="54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000" y="1890000"/>
            <a:ext cx="5064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6000" y="1890000"/>
            <a:ext cx="5064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130B58B-D63F-487F-AAAB-42889DB3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FA78-6B2E-4195-8372-46D8FA386C43}" type="datetime1">
              <a:rPr lang="en-AU" smtClean="0"/>
              <a:t>5/05/2023</a:t>
            </a:fld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54E9828-04CD-4A51-AC28-67EC2BB4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8C23199-7568-4FDD-8E62-A7C62058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94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92000" y="1890000"/>
            <a:ext cx="5064000" cy="468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2000" y="2412274"/>
            <a:ext cx="5064000" cy="33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36000" y="1890000"/>
            <a:ext cx="5064000" cy="468000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6000" y="2412274"/>
            <a:ext cx="5064000" cy="331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2E58C275-4805-4662-B37D-F27E52CE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4812057F-7E08-45AE-B526-EACBC5BA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2507-E0A6-477A-A611-D11D8B4DA73F}" type="datetime1">
              <a:rPr lang="en-AU" smtClean="0"/>
              <a:t>5/05/2023</a:t>
            </a:fld>
            <a:endParaRPr lang="en-AU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8BCE347-6355-4AB9-AD39-87C3C8E7B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5C61269-CC97-47AC-AEB3-609EAE9BD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63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000" y="1890000"/>
            <a:ext cx="4560000" cy="39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37C980-93F0-45BA-8F8D-C82A97955F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8000" y="1962000"/>
            <a:ext cx="5040000" cy="3384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1400"/>
            </a:lvl1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44D52E9-69B4-4305-B500-3CD4F4EC8B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A0CEC5-0AB4-426A-B677-9E2966764637}" type="datetime1">
              <a:rPr lang="en-AU" smtClean="0"/>
              <a:t>5/05/2023</a:t>
            </a:fld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F33C713-A534-42EE-947F-ABB9C2A619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E3DA71B-2799-4F3D-9798-2B0408D386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49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3F0B5C-6C2E-4245-96E6-99FD477959B7}"/>
              </a:ext>
            </a:extLst>
          </p:cNvPr>
          <p:cNvSpPr/>
          <p:nvPr userDrawn="1"/>
        </p:nvSpPr>
        <p:spPr>
          <a:xfrm>
            <a:off x="0" y="3103123"/>
            <a:ext cx="12192000" cy="3754876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22B93F85-0EFB-4DC6-9E11-286A3FB67A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203998"/>
            <a:ext cx="4178276" cy="2455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775" y="3295650"/>
            <a:ext cx="10515600" cy="1266825"/>
          </a:xfrm>
        </p:spPr>
        <p:txBody>
          <a:bodyPr anchor="b"/>
          <a:lstStyle>
            <a:lvl1pPr>
              <a:defRPr lang="en-US" sz="6000" b="1" u="sng" kern="1200">
                <a:solidFill>
                  <a:schemeClr val="tx1"/>
                </a:solidFill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op, Tabl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1997" y="1926000"/>
            <a:ext cx="10560000" cy="7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4D21E-8605-48B0-BF5A-C1254114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50E9-3BA4-4D46-95BC-AFC2E8DCF628}" type="datetime1">
              <a:rPr lang="en-AU" smtClean="0"/>
              <a:t>5/05/2023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008EC-1D75-4EE1-AC11-D6D45519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0AF75-5BE1-4663-B67E-538C5117E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481D0-0C55-4CF2-96D0-EF7125CE4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840000" y="2970000"/>
            <a:ext cx="10560000" cy="1764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51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able Right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92000" y="1926000"/>
            <a:ext cx="4560000" cy="33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for styles. Level 1 body text, level 2 heading, levels 3-5 bullets. Click the Decrease List Level button to move backwards through styles.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44D52E9-69B4-4305-B500-3CD4F4EC8B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8D7790-C16A-4B4E-A4F2-C7AAE988BC27}" type="datetime1">
              <a:rPr lang="en-AU" smtClean="0"/>
              <a:t>5/05/2023</a:t>
            </a:fld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F33C713-A534-42EE-947F-ABB9C2A619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E3DA71B-2799-4F3D-9798-2B0408D386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60F09-AF3C-4E18-86D6-8A3D54BADE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37" y="6130380"/>
            <a:ext cx="373889" cy="217932"/>
          </a:xfrm>
          <a:prstGeom prst="rect">
            <a:avLst/>
          </a:prstGeom>
        </p:spPr>
      </p:pic>
      <p:sp>
        <p:nvSpPr>
          <p:cNvPr id="4" name="Table Placeholder 3"/>
          <p:cNvSpPr>
            <a:spLocks noGrp="1"/>
          </p:cNvSpPr>
          <p:nvPr>
            <p:ph type="tbl" sz="quarter" idx="17"/>
          </p:nvPr>
        </p:nvSpPr>
        <p:spPr>
          <a:xfrm>
            <a:off x="6264000" y="1998000"/>
            <a:ext cx="5088000" cy="169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644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ull Boxes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AB979E-E072-4578-9EEC-A8C381176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999" y="3168000"/>
            <a:ext cx="10560000" cy="1332000"/>
          </a:xfrm>
          <a:solidFill>
            <a:schemeClr val="accent6"/>
          </a:solidFill>
        </p:spPr>
        <p:txBody>
          <a:bodyPr lIns="180000" tIns="216000" rIns="216000" bIns="216000"/>
          <a:lstStyle>
            <a:lvl1pPr>
              <a:tabLst>
                <a:tab pos="450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3254559-F5B5-441F-8240-B1F3862785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C66173-0181-4D36-B76E-BA7F33CE3A05}" type="datetime1">
              <a:rPr lang="en-AU" smtClean="0"/>
              <a:t>5/05/2023</a:t>
            </a:fld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F627BC6-9524-47F1-B740-13D0180AF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4FDF65-7063-401D-801F-6C11B507DC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B0DCE5-4A94-45B4-8089-D7D270FA48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1926000"/>
            <a:ext cx="9600000" cy="9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2340A4-C5AA-4C97-B513-9925710E52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1633" y="4788000"/>
            <a:ext cx="9600000" cy="9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1675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Pull Boxes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AB979E-E072-4578-9EEC-A8C381176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2898000"/>
            <a:ext cx="10512000" cy="1026000"/>
          </a:xfrm>
          <a:solidFill>
            <a:schemeClr val="accent1"/>
          </a:solidFill>
        </p:spPr>
        <p:txBody>
          <a:bodyPr lIns="270000" tIns="216000" rIns="270000" bIns="216000"/>
          <a:lstStyle>
            <a:lvl1pPr>
              <a:tabLst>
                <a:tab pos="450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3254559-F5B5-441F-8240-B1F3862785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F1270AF-B046-44CE-912A-09D0BD58C84B}" type="datetime1">
              <a:rPr lang="en-AU" smtClean="0"/>
              <a:t>5/05/2023</a:t>
            </a:fld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F627BC6-9524-47F1-B740-13D0180AF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4FDF65-7063-401D-801F-6C11B507DC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B0DCE5-4A94-45B4-8089-D7D270FA48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1926000"/>
            <a:ext cx="10512000" cy="7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2340A4-C5AA-4C97-B513-9925710E52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000" y="4068000"/>
            <a:ext cx="10512000" cy="1026000"/>
          </a:xfrm>
          <a:solidFill>
            <a:schemeClr val="accent3"/>
          </a:solidFill>
        </p:spPr>
        <p:txBody>
          <a:bodyPr lIns="270000" tIns="216000" rIns="270000" bIns="216000"/>
          <a:lstStyle>
            <a:lvl1pPr>
              <a:tabLst>
                <a:tab pos="450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250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&amp; Pull Boxes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AB979E-E072-4578-9EEC-A8C3811765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2556000"/>
            <a:ext cx="10512000" cy="1008000"/>
          </a:xfrm>
          <a:solidFill>
            <a:schemeClr val="accent6"/>
          </a:solidFill>
        </p:spPr>
        <p:txBody>
          <a:bodyPr lIns="270000" tIns="216000" rIns="270000" bIns="216000"/>
          <a:lstStyle>
            <a:lvl1pPr marL="0" indent="0">
              <a:buClr>
                <a:schemeClr val="accent1"/>
              </a:buClr>
              <a:buFontTx/>
              <a:buNone/>
              <a:tabLst>
                <a:tab pos="450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3254559-F5B5-441F-8240-B1F3862785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9B072F-FEEF-4B0D-9052-234342367437}" type="datetime1">
              <a:rPr lang="en-AU" smtClean="0"/>
              <a:t>5/05/2023</a:t>
            </a:fld>
            <a:endParaRPr lang="en-AU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F627BC6-9524-47F1-B740-13D0180AF51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84FDF65-7063-401D-801F-6C11B507DC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2B0DCE5-4A94-45B4-8089-D7D270FA48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2000" y="1926000"/>
            <a:ext cx="10560000" cy="3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2340A4-C5AA-4C97-B513-9925710E52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40000" y="3717000"/>
            <a:ext cx="10512000" cy="1008000"/>
          </a:xfrm>
          <a:solidFill>
            <a:schemeClr val="accent6"/>
          </a:solidFill>
        </p:spPr>
        <p:txBody>
          <a:bodyPr lIns="270000" tIns="216000" rIns="270000" bIns="216000"/>
          <a:lstStyle>
            <a:lvl1pPr marL="0" indent="0">
              <a:buClr>
                <a:schemeClr val="accent1"/>
              </a:buClr>
              <a:buFontTx/>
              <a:buNone/>
              <a:tabLst>
                <a:tab pos="450000" algn="l"/>
              </a:tabLst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5AEEA7-0B9A-4B96-BF32-0159614BA2F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0000" y="4932000"/>
            <a:ext cx="10512000" cy="1008000"/>
          </a:xfrm>
          <a:solidFill>
            <a:schemeClr val="accent6"/>
          </a:solidFill>
        </p:spPr>
        <p:txBody>
          <a:bodyPr lIns="270000" tIns="216000" rIns="270000" bIns="216000"/>
          <a:lstStyle>
            <a:lvl1pPr marL="0" indent="0">
              <a:buClr>
                <a:schemeClr val="accent1"/>
              </a:buClr>
              <a:buFontTx/>
              <a:buNone/>
              <a:tabLst>
                <a:tab pos="450000" algn="l"/>
              </a:tabLst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661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21496D-666D-41C6-AB85-094D9A58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29A4D1-AC9A-40FC-9275-92831EAE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5F059-D9A4-4F78-9F84-FCB89933C7CE}" type="datetime1">
              <a:rPr lang="en-AU" smtClean="0"/>
              <a:t>5/05/2023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CC75E3-ECCF-4301-98F4-F544CD1C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87E3F4-230C-4BBE-85F2-EDA3EA84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D81E04-6D1C-47B2-A858-27C39CC2B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B182-A413-4304-A2D4-77FF491C4277}" type="datetime1">
              <a:rPr lang="en-AU" smtClean="0"/>
              <a:t>5/05/2023</a:t>
            </a:fld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877947F-32F4-466D-B106-8B510E7C6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587B46-5DBB-4A4C-95CC-5DE862D6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3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BF3778-5E2A-48EB-851C-048A13634714}"/>
              </a:ext>
            </a:extLst>
          </p:cNvPr>
          <p:cNvSpPr/>
          <p:nvPr userDrawn="1"/>
        </p:nvSpPr>
        <p:spPr>
          <a:xfrm>
            <a:off x="0" y="-131977"/>
            <a:ext cx="12192000" cy="1534050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A0961D-F223-4CCC-9FC9-D49D6E09995E}"/>
              </a:ext>
            </a:extLst>
          </p:cNvPr>
          <p:cNvSpPr/>
          <p:nvPr userDrawn="1"/>
        </p:nvSpPr>
        <p:spPr>
          <a:xfrm>
            <a:off x="0" y="1298316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5A68F06-40BA-403A-8DAB-6419A6872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1675" y="5811505"/>
            <a:ext cx="2916999" cy="969985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7812453-43AB-4763-B9FD-248F11E109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1926834"/>
            <a:ext cx="10420350" cy="2876550"/>
          </a:xfr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GB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itle 17">
            <a:extLst>
              <a:ext uri="{FF2B5EF4-FFF2-40B4-BE49-F238E27FC236}">
                <a16:creationId xmlns:a16="http://schemas.microsoft.com/office/drawing/2014/main" id="{B30723E1-4682-4E5F-B117-BD1C93E8A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900" y="15795"/>
            <a:ext cx="10515600" cy="1325563"/>
          </a:xfrm>
        </p:spPr>
        <p:txBody>
          <a:bodyPr/>
          <a:lstStyle>
            <a:lvl1pPr>
              <a:defRPr lang="en-GB" sz="4400" b="1" i="0" u="sng" kern="1200" dirty="0" smtClean="0">
                <a:solidFill>
                  <a:schemeClr val="tx1"/>
                </a:solidFill>
                <a:effectLst/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 44pts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CA8997-0BFD-4F46-8F4D-BDA50DA18413}"/>
              </a:ext>
            </a:extLst>
          </p:cNvPr>
          <p:cNvSpPr/>
          <p:nvPr userDrawn="1"/>
        </p:nvSpPr>
        <p:spPr>
          <a:xfrm>
            <a:off x="0" y="1688977"/>
            <a:ext cx="12192000" cy="5169022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28CBA-A183-45C4-896D-353A4913C0EA}"/>
              </a:ext>
            </a:extLst>
          </p:cNvPr>
          <p:cNvSpPr/>
          <p:nvPr userDrawn="1"/>
        </p:nvSpPr>
        <p:spPr>
          <a:xfrm>
            <a:off x="0" y="1568084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D9CED24-194C-4413-87D1-9B9E548D46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1675" y="300552"/>
            <a:ext cx="2916999" cy="969985"/>
          </a:xfrm>
          <a:prstGeom prst="rect">
            <a:avLst/>
          </a:prstGeom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683C317E-5B50-4F6A-82C8-FE78B75CD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1926834"/>
            <a:ext cx="10420350" cy="2876550"/>
          </a:xfr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US" sz="2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800FF"/>
              </a:buClr>
              <a:buFont typeface="Wingdings" panose="05000000000000000000" pitchFamily="2" charset="2"/>
              <a:buChar char="§"/>
              <a:defRPr lang="en-GB" sz="2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7">
            <a:extLst>
              <a:ext uri="{FF2B5EF4-FFF2-40B4-BE49-F238E27FC236}">
                <a16:creationId xmlns:a16="http://schemas.microsoft.com/office/drawing/2014/main" id="{7911737D-BE65-48FC-A823-D78D61150F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900" y="139620"/>
            <a:ext cx="10515600" cy="1325563"/>
          </a:xfrm>
        </p:spPr>
        <p:txBody>
          <a:bodyPr/>
          <a:lstStyle>
            <a:lvl1pPr>
              <a:defRPr lang="en-GB" sz="4400" b="1" i="0" u="sng" kern="1200" dirty="0" smtClean="0">
                <a:solidFill>
                  <a:schemeClr val="tx1"/>
                </a:solidFill>
                <a:effectLst/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 44pts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9">
            <a:extLst>
              <a:ext uri="{FF2B5EF4-FFF2-40B4-BE49-F238E27FC236}">
                <a16:creationId xmlns:a16="http://schemas.microsoft.com/office/drawing/2014/main" id="{652E36C9-3DA2-445F-8B95-CA7395C3F1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151" y="2217907"/>
            <a:ext cx="5047296" cy="3393906"/>
          </a:xfrm>
          <a:solidFill>
            <a:srgbClr val="E6E4DC"/>
          </a:solidFill>
        </p:spPr>
        <p:txBody>
          <a:bodyPr/>
          <a:lstStyle>
            <a:lvl1pPr>
              <a:defRPr>
                <a:solidFill>
                  <a:srgbClr val="E6E4D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508EC63E-8168-4D98-B685-5482CF041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969" y="2217907"/>
            <a:ext cx="5047296" cy="3393906"/>
          </a:xfrm>
          <a:solidFill>
            <a:srgbClr val="E6E4DC"/>
          </a:solidFill>
        </p:spPr>
        <p:txBody>
          <a:bodyPr/>
          <a:lstStyle>
            <a:lvl1pPr>
              <a:defRPr>
                <a:solidFill>
                  <a:srgbClr val="E6E4D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80C7E0-9BEC-48D7-90DB-0A0794D22696}"/>
              </a:ext>
            </a:extLst>
          </p:cNvPr>
          <p:cNvSpPr/>
          <p:nvPr userDrawn="1"/>
        </p:nvSpPr>
        <p:spPr>
          <a:xfrm>
            <a:off x="0" y="0"/>
            <a:ext cx="12192000" cy="1673157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C599ED-0A2D-4422-86DA-F09B52CCF5ED}"/>
              </a:ext>
            </a:extLst>
          </p:cNvPr>
          <p:cNvSpPr/>
          <p:nvPr userDrawn="1"/>
        </p:nvSpPr>
        <p:spPr>
          <a:xfrm>
            <a:off x="0" y="1568084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36841F52-EDE5-4777-A915-A974AF6A8A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1675" y="5811505"/>
            <a:ext cx="2916999" cy="969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029" y="184150"/>
            <a:ext cx="9559636" cy="1325563"/>
          </a:xfrm>
        </p:spPr>
        <p:txBody>
          <a:bodyPr>
            <a:normAutofit/>
          </a:bodyPr>
          <a:lstStyle>
            <a:lvl1pPr>
              <a:defRPr lang="en-US" sz="3200" b="1" u="sng" kern="1200" dirty="0">
                <a:solidFill>
                  <a:schemeClr val="tx1"/>
                </a:solidFill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2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Two line heading </a:t>
            </a:r>
            <a:r>
              <a:rPr lang="en-US" sz="3200" b="1" u="sng" dirty="0" err="1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br>
              <a:rPr lang="en-US" sz="32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u="sng" dirty="0" err="1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en-US" sz="32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en-US" sz="32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US" sz="3200" b="1" u="sng" dirty="0"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32 pts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3687" y="2363946"/>
            <a:ext cx="4694225" cy="823912"/>
          </a:xfrm>
        </p:spPr>
        <p:txBody>
          <a:bodyPr anchor="b"/>
          <a:lstStyle>
            <a:lvl1pPr marL="0" indent="0" algn="ctr"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3687" y="3187858"/>
            <a:ext cx="4694225" cy="2269045"/>
          </a:xfrm>
        </p:spPr>
        <p:txBody>
          <a:bodyPr>
            <a:normAutofit/>
          </a:bodyPr>
          <a:lstStyle>
            <a:lvl1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33D282-80F3-4526-80CA-D2564CE52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543" y="2363946"/>
            <a:ext cx="4694225" cy="823912"/>
          </a:xfrm>
        </p:spPr>
        <p:txBody>
          <a:bodyPr anchor="b"/>
          <a:lstStyle>
            <a:lvl1pPr marL="0" indent="0" algn="ctr"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93DAB2F-6686-4438-A3ED-B114674452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543" y="3187858"/>
            <a:ext cx="4694225" cy="2269045"/>
          </a:xfrm>
        </p:spPr>
        <p:txBody>
          <a:bodyPr>
            <a:normAutofit/>
          </a:bodyPr>
          <a:lstStyle>
            <a:lvl1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72C2BC-F7A2-4640-98FE-3FF1792F35EC}"/>
              </a:ext>
            </a:extLst>
          </p:cNvPr>
          <p:cNvSpPr/>
          <p:nvPr userDrawn="1"/>
        </p:nvSpPr>
        <p:spPr>
          <a:xfrm>
            <a:off x="0" y="1688977"/>
            <a:ext cx="12192000" cy="5169022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623FC3C1-1D21-4B91-9315-EDA2F3ED01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900" y="2206625"/>
            <a:ext cx="5135562" cy="422116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10AD8-99EA-4009-BB74-A145023E5EE1}"/>
              </a:ext>
            </a:extLst>
          </p:cNvPr>
          <p:cNvSpPr/>
          <p:nvPr userDrawn="1"/>
        </p:nvSpPr>
        <p:spPr>
          <a:xfrm>
            <a:off x="0" y="1568084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B7C4822-59F3-49C4-8716-E874BE62B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1675" y="300552"/>
            <a:ext cx="2916999" cy="969985"/>
          </a:xfrm>
          <a:prstGeom prst="rect">
            <a:avLst/>
          </a:prstGeom>
        </p:spPr>
      </p:pic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33D282-80F3-4526-80CA-D2564CE52C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543" y="2363946"/>
            <a:ext cx="4694225" cy="823912"/>
          </a:xfrm>
        </p:spPr>
        <p:txBody>
          <a:bodyPr anchor="b"/>
          <a:lstStyle>
            <a:lvl1pPr marL="0" indent="0" algn="ctr"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793DAB2F-6686-4438-A3ED-B114674452B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543" y="3187858"/>
            <a:ext cx="4694225" cy="2269045"/>
          </a:xfrm>
        </p:spPr>
        <p:txBody>
          <a:bodyPr>
            <a:normAutofit/>
          </a:bodyPr>
          <a:lstStyle>
            <a:lvl1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E871B7-F99B-4FF6-9F96-D0E7BDCA28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9043" y="2206625"/>
            <a:ext cx="5135562" cy="4221163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1317B1F-839E-43A8-BBFA-D9724B0A98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8275" y="2363946"/>
            <a:ext cx="4694225" cy="823912"/>
          </a:xfrm>
        </p:spPr>
        <p:txBody>
          <a:bodyPr anchor="b"/>
          <a:lstStyle>
            <a:lvl1pPr marL="0" indent="0" algn="ctr">
              <a:buNone/>
              <a:def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45BAB3F2-9A92-426C-9302-D26992165F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48275" y="3187858"/>
            <a:ext cx="4694225" cy="2269045"/>
          </a:xfrm>
        </p:spPr>
        <p:txBody>
          <a:bodyPr>
            <a:normAutofit/>
          </a:bodyPr>
          <a:lstStyle>
            <a:lvl1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42900" indent="-360000" algn="l" defTabSz="914400" rtl="0" eaLnBrk="1" latinLnBrk="0" hangingPunct="1">
              <a:spcAft>
                <a:spcPts val="6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7">
            <a:extLst>
              <a:ext uri="{FF2B5EF4-FFF2-40B4-BE49-F238E27FC236}">
                <a16:creationId xmlns:a16="http://schemas.microsoft.com/office/drawing/2014/main" id="{23D9E7A8-F489-4A4B-AAEA-92AF4F59A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900" y="139620"/>
            <a:ext cx="10515600" cy="1325563"/>
          </a:xfrm>
        </p:spPr>
        <p:txBody>
          <a:bodyPr/>
          <a:lstStyle>
            <a:lvl1pPr>
              <a:defRPr lang="en-GB" sz="4400" b="1" i="0" u="sng" kern="1200" dirty="0" smtClean="0">
                <a:solidFill>
                  <a:schemeClr val="tx1"/>
                </a:solidFill>
                <a:effectLst/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 44pts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0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9CFD1A-6026-4958-9134-D94B4423874B}"/>
              </a:ext>
            </a:extLst>
          </p:cNvPr>
          <p:cNvSpPr/>
          <p:nvPr userDrawn="1"/>
        </p:nvSpPr>
        <p:spPr>
          <a:xfrm>
            <a:off x="0" y="1688977"/>
            <a:ext cx="12192000" cy="5169022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634030-24AE-4BB2-B2E4-882864CFD7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2463" y="2190750"/>
            <a:ext cx="10825162" cy="41529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874CBC3D-B434-42F4-BF9F-C84528D645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78763" y="2587625"/>
            <a:ext cx="3181350" cy="3316288"/>
          </a:xfrm>
          <a:solidFill>
            <a:srgbClr val="E6E4DC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46CD47-B9C8-443B-B4AD-90BD2EA32AF1}"/>
              </a:ext>
            </a:extLst>
          </p:cNvPr>
          <p:cNvSpPr/>
          <p:nvPr userDrawn="1"/>
        </p:nvSpPr>
        <p:spPr>
          <a:xfrm>
            <a:off x="0" y="1568084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650F9D1-A0AB-43A4-A0F6-04CECC056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1675" y="300552"/>
            <a:ext cx="2916999" cy="96998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A909F43-54F9-4640-824F-324E772F4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562" y="2597606"/>
            <a:ext cx="6481762" cy="3306763"/>
          </a:xfrm>
        </p:spPr>
        <p:txBody>
          <a:bodyPr numCol="2" spcCol="180000"/>
          <a:lstStyle>
            <a:lvl1pPr marL="360000" indent="-360000" algn="l" defTabSz="914400" rtl="0" eaLnBrk="1" latinLnBrk="0" hangingPunct="1">
              <a:spcAft>
                <a:spcPts val="12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b="0" i="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914400" rtl="0" eaLnBrk="1" latinLnBrk="0" hangingPunct="1">
              <a:spcAft>
                <a:spcPts val="12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b="0" i="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60000" indent="-360000" algn="l" defTabSz="914400" rtl="0" eaLnBrk="1" latinLnBrk="0" hangingPunct="1">
              <a:spcAft>
                <a:spcPts val="12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b="0" i="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60000" indent="-360000" algn="l" defTabSz="914400" rtl="0" eaLnBrk="1" latinLnBrk="0" hangingPunct="1">
              <a:spcAft>
                <a:spcPts val="12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US" sz="2400" b="0" i="0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60000" indent="-360000" algn="l" defTabSz="914400" rtl="0" eaLnBrk="1" latinLnBrk="0" hangingPunct="1">
              <a:spcAft>
                <a:spcPts val="1200"/>
              </a:spcAft>
              <a:buClr>
                <a:srgbClr val="7800FF"/>
              </a:buClr>
              <a:buFont typeface="Wingdings" panose="05000000000000000000" pitchFamily="2" charset="2"/>
              <a:buChar char="§"/>
              <a:defRPr lang="en-GB" sz="2400" b="0" i="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itle 17">
            <a:extLst>
              <a:ext uri="{FF2B5EF4-FFF2-40B4-BE49-F238E27FC236}">
                <a16:creationId xmlns:a16="http://schemas.microsoft.com/office/drawing/2014/main" id="{BA67DCED-8BD4-435D-8527-BC6706DF45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900" y="139620"/>
            <a:ext cx="10515600" cy="1325563"/>
          </a:xfrm>
        </p:spPr>
        <p:txBody>
          <a:bodyPr/>
          <a:lstStyle>
            <a:lvl1pPr>
              <a:defRPr lang="en-GB" sz="4400" b="1" i="0" u="sng" kern="1200" dirty="0" smtClean="0">
                <a:solidFill>
                  <a:schemeClr val="tx1"/>
                </a:solidFill>
                <a:effectLst/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Heading 44pts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3CDE9A-967B-41D8-ABA3-F99200857F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934000"/>
            <a:ext cx="5280000" cy="1980000"/>
          </a:xfrm>
        </p:spPr>
        <p:txBody>
          <a:bodyPr anchor="b"/>
          <a:lstStyle>
            <a:lvl1pPr algn="l">
              <a:lnSpc>
                <a:spcPct val="100000"/>
              </a:lnSpc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00" y="5238000"/>
            <a:ext cx="4320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3E8B01-5F95-470F-9F3B-D5E00DDB54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06" y="622264"/>
            <a:ext cx="1800356" cy="71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7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5" r:id="rId5"/>
    <p:sldLayoutId id="2147483672" r:id="rId6"/>
    <p:sldLayoutId id="2147483666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486000"/>
            <a:ext cx="10608000" cy="7920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90000"/>
            <a:ext cx="10560000" cy="396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000" y="6138000"/>
            <a:ext cx="480000" cy="288000"/>
          </a:xfrm>
          <a:prstGeom prst="rect">
            <a:avLst/>
          </a:prstGeom>
        </p:spPr>
        <p:txBody>
          <a:bodyPr vert="horz" lIns="36000" tIns="36000" rIns="0" bIns="36000" rtlCol="0" anchor="ctr">
            <a:noAutofit/>
          </a:bodyPr>
          <a:lstStyle>
            <a:lvl1pPr algn="l">
              <a:defRPr sz="1300" b="0" baseline="0">
                <a:solidFill>
                  <a:schemeClr val="bg2"/>
                </a:solidFill>
              </a:defRPr>
            </a:lvl1pPr>
          </a:lstStyle>
          <a:p>
            <a:fld id="{48B5C96C-4BBC-4B33-A047-1AA8DFEEEE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52000" y="6138000"/>
            <a:ext cx="4114800" cy="288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300" b="0" spc="-50" baseline="0">
                <a:solidFill>
                  <a:schemeClr val="bg2"/>
                </a:solidFill>
              </a:defRPr>
            </a:lvl1pPr>
          </a:lstStyle>
          <a:p>
            <a:r>
              <a:rPr lang="en-AU"/>
              <a:t>|  Footer text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539200" y="6138000"/>
            <a:ext cx="2743200" cy="2880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300" b="0" baseline="0">
                <a:solidFill>
                  <a:schemeClr val="bg2"/>
                </a:solidFill>
              </a:defRPr>
            </a:lvl1pPr>
          </a:lstStyle>
          <a:p>
            <a:fld id="{BAC783C6-E6DF-4C80-8784-C8D41095A7C9}" type="datetime1">
              <a:rPr lang="en-AU" smtClean="0"/>
              <a:pPr/>
              <a:t>5/05/2023</a:t>
            </a:fld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8B423C-B16B-48F5-B1C0-5D0D540A2B0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037" y="6130380"/>
            <a:ext cx="373889" cy="2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hdr="0" dt="0"/>
  <p:txStyles>
    <p:titleStyle>
      <a:lvl1pPr algn="l" defTabSz="914400" rtl="0" eaLnBrk="1" latinLnBrk="0" hangingPunct="1">
        <a:lnSpc>
          <a:spcPct val="108000"/>
        </a:lnSpc>
        <a:spcBef>
          <a:spcPct val="0"/>
        </a:spcBef>
        <a:buNone/>
        <a:defRPr sz="3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1400"/>
        </a:spcAft>
        <a:buFont typeface="Arial" panose="020B0604020202020204" pitchFamily="34" charset="0"/>
        <a:buNone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1200"/>
        </a:spcAft>
        <a:buFont typeface="Arial" panose="020B0604020202020204" pitchFamily="34" charset="0"/>
        <a:buNone/>
        <a:defRPr sz="2400" b="0" i="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500"/>
        </a:spcAft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4pPr>
      <a:lvl5pPr marL="1080000" indent="-180000" algn="l" defTabSz="914400" rtl="0" eaLnBrk="1" latinLnBrk="0" hangingPunct="1">
        <a:lnSpc>
          <a:spcPct val="110000"/>
        </a:lnSpc>
        <a:spcBef>
          <a:spcPts val="400"/>
        </a:spcBef>
        <a:spcAft>
          <a:spcPts val="500"/>
        </a:spcAft>
        <a:buClr>
          <a:schemeClr val="accent1"/>
        </a:buClr>
        <a:buFont typeface="Calibri" panose="020F0502020204030204" pitchFamily="34" charset="0"/>
        <a:buChar char="‒"/>
        <a:defRPr sz="1800" kern="1200" baseline="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92000" indent="-270000" algn="l" defTabSz="914400" rtl="0" eaLnBrk="1" latinLnBrk="0" hangingPunct="1">
        <a:buFont typeface="Trebuchet MS" panose="020B0603020202020204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.gov.au/applying-flexible-support-packag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edcross.org.au/migration/family-and-domestic-violence-financial-assistance-program/" TargetMode="External"/><Relationship Id="rId5" Type="http://schemas.openxmlformats.org/officeDocument/2006/relationships/hyperlink" Target="https://www.orangedoor.vic.gov.au/" TargetMode="External"/><Relationship Id="rId4" Type="http://schemas.openxmlformats.org/officeDocument/2006/relationships/hyperlink" Target="https://www.unitingvictas.org.au/services/family-services/family-violence-services/escaping-violence-paymen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8.austlii.edu.au/cgi-bin/viewdoc/au/legis/vic/consol_act/psioa201040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viders.dffh.vic.gov.au/public-housing-policy-and-practice-manual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nsumer.vic.gov.au/clubs-and-fundraising/funded-services-and-grants/tenancy-program-2021-24/tenancy-assistance-and-advocacy-program/tenancy-assistance-and-advocacy-program-providers" TargetMode="External"/><Relationship Id="rId3" Type="http://schemas.openxmlformats.org/officeDocument/2006/relationships/hyperlink" Target="https://justiceconnect.org.au/our-services/homeless-law/" TargetMode="External"/><Relationship Id="rId7" Type="http://schemas.openxmlformats.org/officeDocument/2006/relationships/hyperlink" Target="https://www.fclc.org.au/find_a_community_legal_centr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legalaid.vic.gov.au/contact-us" TargetMode="External"/><Relationship Id="rId5" Type="http://schemas.openxmlformats.org/officeDocument/2006/relationships/hyperlink" Target="https://www.vals.org.au/contacts/" TargetMode="External"/><Relationship Id="rId4" Type="http://schemas.openxmlformats.org/officeDocument/2006/relationships/hyperlink" Target="https://tenantsvic.org.au/contact-us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ncv.microsoft.com/lcBzmIgdh6" TargetMode="Externa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A2E856-9CFA-4F34-875E-333DC9796545}"/>
              </a:ext>
            </a:extLst>
          </p:cNvPr>
          <p:cNvSpPr/>
          <p:nvPr/>
        </p:nvSpPr>
        <p:spPr>
          <a:xfrm>
            <a:off x="0" y="5876470"/>
            <a:ext cx="3755254" cy="50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E6E4DC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E5F4986-B61A-4FD2-AC05-349DE8B64372}"/>
              </a:ext>
            </a:extLst>
          </p:cNvPr>
          <p:cNvSpPr>
            <a:spLocks noGrp="1"/>
          </p:cNvSpPr>
          <p:nvPr/>
        </p:nvSpPr>
        <p:spPr>
          <a:xfrm>
            <a:off x="110682" y="5882336"/>
            <a:ext cx="3755254" cy="502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Kimberley Hay and Courtney Wamala</a:t>
            </a:r>
          </a:p>
        </p:txBody>
      </p:sp>
      <p:pic>
        <p:nvPicPr>
          <p:cNvPr id="12" name="Picture 11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925A26BA-01A6-4BFF-8C6B-019F79301F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203998"/>
            <a:ext cx="4178276" cy="245583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541573-6E57-44B5-B0E5-9D9695EF92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Renting and Family Violence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49E19-3A5C-4E24-B2A6-A21C3ACC53AB}"/>
              </a:ext>
            </a:extLst>
          </p:cNvPr>
          <p:cNvSpPr/>
          <p:nvPr/>
        </p:nvSpPr>
        <p:spPr>
          <a:xfrm>
            <a:off x="0" y="3103123"/>
            <a:ext cx="12192000" cy="3754876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DB04C-FB89-475E-A238-08065AA8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Safety Initiative</a:t>
            </a:r>
          </a:p>
        </p:txBody>
      </p:sp>
      <p:pic>
        <p:nvPicPr>
          <p:cNvPr id="7" name="Picture 6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28675D99-9D0C-493F-A02E-013EF6F2D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203998"/>
            <a:ext cx="4178276" cy="24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44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02BD35-1572-494F-898A-1B84C2B58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150" y="1651061"/>
            <a:ext cx="10420350" cy="45465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Provides safety and security measures to enable a victim survivor to remain in the home.</a:t>
            </a:r>
            <a:endParaRPr lang="en-GB" dirty="0"/>
          </a:p>
          <a:p>
            <a:r>
              <a:rPr lang="en-GB" dirty="0"/>
              <a:t>Available to victim survivors who have experienced family violence, no longer reside with the perpetrator, have a full IVO in place and are eligible for a Flexible Support Package.</a:t>
            </a:r>
          </a:p>
          <a:p>
            <a:r>
              <a:rPr lang="en-GB" dirty="0"/>
              <a:t>Through the completion of a safety and security audit on the home, security modifications are recommended to enhance the safety and security of the property.</a:t>
            </a:r>
          </a:p>
          <a:p>
            <a:r>
              <a:rPr lang="en-GB" dirty="0"/>
              <a:t>Some safety and security items can be installed prior to or without a safety and security audit being conducted; these include repairs to windows, lock changes and security doors.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16A313-8013-4D3E-8A88-6AFF0AC3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Personal Safety Initiative</a:t>
            </a:r>
          </a:p>
        </p:txBody>
      </p:sp>
    </p:spTree>
    <p:extLst>
      <p:ext uri="{BB962C8B-B14F-4D97-AF65-F5344CB8AC3E}">
        <p14:creationId xmlns:p14="http://schemas.microsoft.com/office/powerpoint/2010/main" val="153950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02BD35-1572-494F-898A-1B84C2B58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525" y="1781690"/>
            <a:ext cx="10420350" cy="456105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Safety and security modifications include but are not limited to:</a:t>
            </a:r>
          </a:p>
          <a:p>
            <a:r>
              <a:rPr lang="en-GB" dirty="0"/>
              <a:t>CCTV</a:t>
            </a:r>
          </a:p>
          <a:p>
            <a:r>
              <a:rPr lang="en-GB" dirty="0"/>
              <a:t>Sensor lighting</a:t>
            </a:r>
          </a:p>
          <a:p>
            <a:r>
              <a:rPr lang="en-GB" dirty="0"/>
              <a:t>Security doors</a:t>
            </a:r>
          </a:p>
          <a:p>
            <a:r>
              <a:rPr lang="en-GB" dirty="0"/>
              <a:t>Personal Safety Devices</a:t>
            </a:r>
          </a:p>
          <a:p>
            <a:r>
              <a:rPr lang="en-GB" dirty="0"/>
              <a:t>Tech sweeps</a:t>
            </a:r>
          </a:p>
          <a:p>
            <a:r>
              <a:rPr lang="en-GB" dirty="0"/>
              <a:t>Bug sweeps</a:t>
            </a:r>
          </a:p>
          <a:p>
            <a:r>
              <a:rPr lang="en-GB" dirty="0"/>
              <a:t>Dash cams</a:t>
            </a:r>
          </a:p>
          <a:p>
            <a:r>
              <a:rPr lang="en-GB" dirty="0"/>
              <a:t>Foliage trimming</a:t>
            </a:r>
          </a:p>
          <a:p>
            <a:r>
              <a:rPr lang="en-GB" dirty="0"/>
              <a:t>Fence extensions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Brokerage for safety and security modifications recommended by the Personal Safety Initiative is available through Flexible Support Packages.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16A313-8013-4D3E-8A88-6AFF0AC3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Safety and Security Modifications</a:t>
            </a:r>
          </a:p>
        </p:txBody>
      </p:sp>
    </p:spTree>
    <p:extLst>
      <p:ext uri="{BB962C8B-B14F-4D97-AF65-F5344CB8AC3E}">
        <p14:creationId xmlns:p14="http://schemas.microsoft.com/office/powerpoint/2010/main" val="235452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02BD35-1572-494F-898A-1B84C2B58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525" y="1781690"/>
            <a:ext cx="10420350" cy="456105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Personal Safety Initiative and Flexible Support Packages-you can find your local providers by going to this link:  </a:t>
            </a:r>
            <a:r>
              <a:rPr lang="en-US" u="sng" dirty="0">
                <a:hlinkClick r:id="rId3"/>
              </a:rPr>
              <a:t>https://www.vic.gov.au/applying-flexible-support-packages</a:t>
            </a:r>
            <a:r>
              <a:rPr lang="en-US" dirty="0"/>
              <a:t> </a:t>
            </a:r>
          </a:p>
          <a:p>
            <a:r>
              <a:rPr lang="en-US" dirty="0"/>
              <a:t>Family Violence Crisis Brokerage-can only be accessed if you are located within a Specialist Family Violence Service.</a:t>
            </a:r>
          </a:p>
          <a:p>
            <a:r>
              <a:rPr lang="en-US" dirty="0"/>
              <a:t>Escaping Violence Payment-contact Uniting </a:t>
            </a:r>
            <a:r>
              <a:rPr lang="en-US" dirty="0">
                <a:hlinkClick r:id="rId4"/>
              </a:rPr>
              <a:t>https://www.unitingvictas.org.au/services/family-services/family-violence-services/escaping-violence-payment/</a:t>
            </a:r>
            <a:endParaRPr lang="en-US" dirty="0"/>
          </a:p>
          <a:p>
            <a:r>
              <a:rPr lang="en-US" dirty="0"/>
              <a:t>The Orange Door Brokerage - </a:t>
            </a:r>
            <a:r>
              <a:rPr lang="en-US" dirty="0">
                <a:hlinkClick r:id="rId5"/>
              </a:rPr>
              <a:t>https://www.orangedoor.vic.gov.au/</a:t>
            </a:r>
            <a:endParaRPr lang="en-US" dirty="0"/>
          </a:p>
          <a:p>
            <a:r>
              <a:rPr lang="en-US" dirty="0"/>
              <a:t>Red Cross Family and Domestic Violence </a:t>
            </a:r>
            <a:r>
              <a:rPr lang="en-US"/>
              <a:t>Financial Assistance - </a:t>
            </a:r>
            <a:r>
              <a:rPr lang="en-US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>
                <a:hlinkClick r:id="rId6"/>
              </a:rPr>
              <a:t>www.redcross.org.au/migration/family-and-domestic-violence-financial-assistance-program/</a:t>
            </a:r>
            <a:endParaRPr lang="en-US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16A313-8013-4D3E-8A88-6AFF0AC3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apply for brokerage and the Personal Safety Initiative</a:t>
            </a:r>
          </a:p>
        </p:txBody>
      </p:sp>
    </p:spTree>
    <p:extLst>
      <p:ext uri="{BB962C8B-B14F-4D97-AF65-F5344CB8AC3E}">
        <p14:creationId xmlns:p14="http://schemas.microsoft.com/office/powerpoint/2010/main" val="3125496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3834-B036-4623-AB57-107C1FBEA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833" y="505250"/>
            <a:ext cx="5591836" cy="2923749"/>
          </a:xfrm>
        </p:spPr>
        <p:txBody>
          <a:bodyPr/>
          <a:lstStyle/>
          <a:p>
            <a:r>
              <a:rPr lang="en-AU" dirty="0"/>
              <a:t>Family violence tenancy laws</a:t>
            </a:r>
            <a:br>
              <a:rPr lang="en-AU" dirty="0"/>
            </a:br>
            <a:br>
              <a:rPr lang="en-AU" dirty="0"/>
            </a:br>
            <a:r>
              <a:rPr lang="en-AU" dirty="0"/>
              <a:t>Justice Connect Homeless Law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FCCFC-32E7-4256-922D-12F16A23953F}"/>
              </a:ext>
            </a:extLst>
          </p:cNvPr>
          <p:cNvSpPr txBox="1"/>
          <p:nvPr/>
        </p:nvSpPr>
        <p:spPr>
          <a:xfrm>
            <a:off x="392229" y="5706419"/>
            <a:ext cx="6097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Presenter: Sally Kenyon</a:t>
            </a:r>
            <a:br>
              <a:rPr lang="en-AU" dirty="0"/>
            </a:br>
            <a:r>
              <a:rPr lang="en-AU" dirty="0"/>
              <a:t>Contact: homelesslaw@justiceconnect.org.au</a:t>
            </a:r>
          </a:p>
        </p:txBody>
      </p:sp>
    </p:spTree>
    <p:extLst>
      <p:ext uri="{BB962C8B-B14F-4D97-AF65-F5344CB8AC3E}">
        <p14:creationId xmlns:p14="http://schemas.microsoft.com/office/powerpoint/2010/main" val="615195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1">
            <a:extLst>
              <a:ext uri="{FF2B5EF4-FFF2-40B4-BE49-F238E27FC236}">
                <a16:creationId xmlns:a16="http://schemas.microsoft.com/office/drawing/2014/main" id="{F15C8BAA-2CC4-FE79-E24F-C9D16E1C3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000" y="1890000"/>
            <a:ext cx="5064000" cy="468000"/>
          </a:xfrm>
        </p:spPr>
        <p:txBody>
          <a:bodyPr/>
          <a:lstStyle/>
          <a:p>
            <a:r>
              <a:rPr lang="en-US" dirty="0">
                <a:cs typeface="Arial"/>
              </a:rPr>
              <a:t>Family violence</a:t>
            </a:r>
            <a:endParaRPr lang="en-US" dirty="0"/>
          </a:p>
        </p:txBody>
      </p:sp>
      <p:sp>
        <p:nvSpPr>
          <p:cNvPr id="97" name="Content Placeholder 1">
            <a:extLst>
              <a:ext uri="{FF2B5EF4-FFF2-40B4-BE49-F238E27FC236}">
                <a16:creationId xmlns:a16="http://schemas.microsoft.com/office/drawing/2014/main" id="{B87605DA-9523-8930-3B99-3A4EF66E2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2000" y="2412274"/>
            <a:ext cx="5064000" cy="3763555"/>
          </a:xfrm>
        </p:spPr>
        <p:txBody>
          <a:bodyPr vert="horz" lIns="36000" tIns="36000" rIns="36000" bIns="36000" rtlCol="0" anchor="t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Behaviour by a person towards a family member of that person that is: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physically or sexually abusive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emotionally or psychologically abusive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economically abusive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threatening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coercive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in any other way controls or dominates the family member and causes that family member to feel fear for the safety or wellbeing of that family member or another person; 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causes a child to hear or witness, or otherwise be exposed to the effects of the above </a:t>
            </a:r>
            <a:r>
              <a:rPr lang="en-US" sz="1400" dirty="0" err="1"/>
              <a:t>behaviours</a:t>
            </a:r>
            <a:r>
              <a:rPr lang="en-US" sz="14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i="1" dirty="0">
                <a:cs typeface="Arial"/>
              </a:rPr>
              <a:t>Family violence has the same meaning as in the </a:t>
            </a:r>
            <a:r>
              <a:rPr lang="en-US" sz="1400" i="1" dirty="0">
                <a:cs typeface="Arial"/>
                <a:hlinkClick r:id="rId3"/>
              </a:rPr>
              <a:t>Family Violence Protection Act 2008</a:t>
            </a:r>
            <a:endParaRPr lang="en-US" sz="1400" i="1" dirty="0">
              <a:cs typeface="Arial"/>
            </a:endParaRP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5810F3B6-E1CC-E3AE-6CF0-F36763C65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000" y="1890000"/>
            <a:ext cx="5064000" cy="468000"/>
          </a:xfrm>
        </p:spPr>
        <p:txBody>
          <a:bodyPr/>
          <a:lstStyle/>
          <a:p>
            <a:r>
              <a:rPr lang="en-US" dirty="0">
                <a:cs typeface="Arial"/>
              </a:rPr>
              <a:t>Personal violence</a:t>
            </a:r>
            <a:endParaRPr lang="en-US" dirty="0"/>
          </a:p>
        </p:txBody>
      </p:sp>
      <p:sp>
        <p:nvSpPr>
          <p:cNvPr id="108" name="Content Placeholder 4">
            <a:extLst>
              <a:ext uri="{FF2B5EF4-FFF2-40B4-BE49-F238E27FC236}">
                <a16:creationId xmlns:a16="http://schemas.microsoft.com/office/drawing/2014/main" id="{A35E23D8-EE67-CDDC-DFF1-A149C54F7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000" y="2412274"/>
            <a:ext cx="4273778" cy="3312000"/>
          </a:xfrm>
        </p:spPr>
        <p:txBody>
          <a:bodyPr vert="horz" lIns="36000" tIns="36000" rIns="36000" bIns="3600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Can be carried out by a person who is not a family member and means: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assault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sexual assault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harassment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property damage or interference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making a serious threat</a:t>
            </a:r>
            <a:endParaRPr lang="en-US" sz="1400" dirty="0">
              <a:cs typeface="Arial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1400" dirty="0"/>
              <a:t>stalking</a:t>
            </a:r>
            <a:endParaRPr lang="en-US" sz="1400" dirty="0"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i="1" dirty="0">
                <a:solidFill>
                  <a:srgbClr val="024559"/>
                </a:solidFill>
                <a:latin typeface="Arial"/>
                <a:cs typeface="Arial"/>
              </a:rPr>
              <a:t>Personal violence is defined in accordance with the </a:t>
            </a:r>
            <a:r>
              <a:rPr lang="en-US" sz="1400" i="1" dirty="0">
                <a:solidFill>
                  <a:srgbClr val="024559"/>
                </a:solidFill>
                <a:latin typeface="Arial"/>
                <a:cs typeface="Arial"/>
                <a:hlinkClick r:id="rId3"/>
              </a:rPr>
              <a:t>Personal Safety Intervention Orders Act 2010</a:t>
            </a:r>
            <a:r>
              <a:rPr lang="en-US" sz="1400" i="1" dirty="0">
                <a:solidFill>
                  <a:srgbClr val="024559"/>
                </a:solidFill>
                <a:latin typeface="Arial"/>
                <a:cs typeface="Arial"/>
              </a:rPr>
              <a:t> </a:t>
            </a:r>
            <a:endParaRPr lang="en-US" sz="1400" i="1" dirty="0"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B2A79E-2A8C-4379-A64C-A62BDB63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486000"/>
            <a:ext cx="10608000" cy="792000"/>
          </a:xfrm>
        </p:spPr>
        <p:txBody>
          <a:bodyPr anchor="t">
            <a:normAutofit/>
          </a:bodyPr>
          <a:lstStyle/>
          <a:p>
            <a:r>
              <a:rPr lang="en-AU" dirty="0"/>
              <a:t>What is covered under the RTA</a:t>
            </a:r>
            <a:endParaRPr lang="en-US" dirty="0"/>
          </a:p>
        </p:txBody>
      </p:sp>
      <p:sp>
        <p:nvSpPr>
          <p:cNvPr id="92" name="Slide Number Placeholder 91">
            <a:extLst>
              <a:ext uri="{FF2B5EF4-FFF2-40B4-BE49-F238E27FC236}">
                <a16:creationId xmlns:a16="http://schemas.microsoft.com/office/drawing/2014/main" id="{DD438882-289C-4BE0-BE02-8DF9B608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000" y="6138000"/>
            <a:ext cx="480000" cy="288000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6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E705-5B4B-0845-7253-3FCD4B67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12" y="468000"/>
            <a:ext cx="10560000" cy="770037"/>
          </a:xfrm>
        </p:spPr>
        <p:txBody>
          <a:bodyPr/>
          <a:lstStyle/>
          <a:p>
            <a:r>
              <a:rPr lang="en-US" dirty="0">
                <a:cs typeface="Arial"/>
              </a:rPr>
              <a:t>Summary of FV options under the RTA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EE78-09BD-8D7E-CF14-D4D431FD0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2000" y="1890000"/>
            <a:ext cx="4824631" cy="3960000"/>
          </a:xfrm>
        </p:spPr>
        <p:txBody>
          <a:bodyPr vert="horz" lIns="36000" tIns="36000" rIns="36000" bIns="36000" rtlCol="0" anchor="t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cs typeface="Arial"/>
              </a:rPr>
              <a:t>Change locks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cs typeface="Arial"/>
              </a:rPr>
              <a:t>Make safety modifications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cs typeface="Arial"/>
              </a:rPr>
              <a:t>Prevent open house inspections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cs typeface="Arial"/>
              </a:rPr>
              <a:t>Object to advertising photos or videos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cs typeface="Arial"/>
              </a:rPr>
              <a:t>Terminate a rental agreement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ea typeface="+mn-lt"/>
                <a:cs typeface="+mn-lt"/>
              </a:rPr>
              <a:t>Reduce the term of a rental agreement 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har char="•"/>
            </a:pPr>
            <a:r>
              <a:rPr lang="en-US" sz="2200" dirty="0">
                <a:cs typeface="Arial"/>
              </a:rPr>
              <a:t>Terminate a rental agreement and create a new one 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8DC9D-305B-ED5C-3D87-7C850C1FD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7353" y="1890000"/>
            <a:ext cx="5308012" cy="3960000"/>
          </a:xfrm>
        </p:spPr>
        <p:txBody>
          <a:bodyPr vert="horz" lIns="36000" tIns="36000" rIns="36000" bIns="36000" rtlCol="0" anchor="t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cs typeface="Arial"/>
              </a:rPr>
              <a:t>Allow access for the removal of belongings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VCAT can make orders about distribution of bond and liability for rent, damage/maintenance and/or utilities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Defend a possession order application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ea typeface="+mn-lt"/>
                <a:cs typeface="+mn-lt"/>
              </a:rPr>
              <a:t>Protect bond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200" dirty="0">
                <a:cs typeface="Arial"/>
              </a:rPr>
              <a:t>Remove a renter or amend a database listing / blacklisting</a:t>
            </a:r>
            <a:endParaRPr lang="en-US" sz="2200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24A99E-56C6-3D9A-DCC5-0FEABDBA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42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2A79E-2A8C-4379-A64C-A62BDB63B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806" y="205781"/>
            <a:ext cx="9481068" cy="792000"/>
          </a:xfrm>
        </p:spPr>
        <p:txBody>
          <a:bodyPr/>
          <a:lstStyle/>
          <a:p>
            <a:r>
              <a:rPr lang="en-AU" sz="3200" dirty="0"/>
              <a:t>Changes to rental agreements in circumstances of family and personal violence</a:t>
            </a:r>
            <a:endParaRPr lang="en-US" sz="3200" dirty="0"/>
          </a:p>
        </p:txBody>
      </p:sp>
      <p:sp>
        <p:nvSpPr>
          <p:cNvPr id="92" name="Slide Number Placeholder 91">
            <a:extLst>
              <a:ext uri="{FF2B5EF4-FFF2-40B4-BE49-F238E27FC236}">
                <a16:creationId xmlns:a16="http://schemas.microsoft.com/office/drawing/2014/main" id="{DD438882-289C-4BE0-BE02-8DF9B608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AC94E08-8418-45B9-9C25-664DC7B1E831}"/>
              </a:ext>
            </a:extLst>
          </p:cNvPr>
          <p:cNvSpPr txBox="1">
            <a:spLocks/>
          </p:cNvSpPr>
          <p:nvPr/>
        </p:nvSpPr>
        <p:spPr>
          <a:xfrm>
            <a:off x="1278020" y="1891422"/>
            <a:ext cx="9373915" cy="2863476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marR="0" lvl="2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47932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</a:rPr>
              <a:t>1. Break a fixed term lease</a:t>
            </a:r>
          </a:p>
          <a:p>
            <a:pPr marL="179705" marR="0" lvl="2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renter who has experienced family or personal violence can break a lease with reduced or no costs</a:t>
            </a:r>
          </a:p>
          <a:p>
            <a:pPr marL="179705" marR="0" lvl="2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45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9705" marR="0" lvl="2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47932"/>
                </a:solidFill>
                <a:effectLst/>
                <a:uLnTx/>
                <a:uFillTx/>
                <a:latin typeface="Arial"/>
                <a:ea typeface="+mn-ea"/>
                <a:cs typeface="Arial" panose="020B0604020202020204"/>
              </a:rPr>
              <a:t>2. Create a new rental agreement</a:t>
            </a:r>
          </a:p>
          <a:p>
            <a:pPr marL="179705" marR="0" lvl="2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person who is a renter, or not a renter but living in the property as their principal place of residence can apply to create a new rental agreement in their name, removing perpetrator / violent co-renter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45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2129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61E4B0-B658-12C5-5DFB-77B26E121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834" y="1627094"/>
            <a:ext cx="9291919" cy="4222906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US" sz="2000" dirty="0">
                <a:cs typeface="Arial"/>
              </a:rPr>
              <a:t>Meryem is a co-renter on a residential rental agreement with her partner. After he assaults her, Meryem flees the property. Her ex stays but, stops paying rent. </a:t>
            </a:r>
          </a:p>
          <a:p>
            <a:r>
              <a:rPr lang="en-US" sz="2000" dirty="0">
                <a:cs typeface="Arial"/>
              </a:rPr>
              <a:t>Meryem keeps her keys to preserve her options. She applies to VCAT for an order terminating the agreement, which VCAT grants. VCAT also makes orders that:</a:t>
            </a:r>
          </a:p>
          <a:p>
            <a:pPr marL="645160" lvl="2" indent="-285750">
              <a:buClr>
                <a:srgbClr val="F47932"/>
              </a:buClr>
            </a:pPr>
            <a:r>
              <a:rPr lang="en-US" sz="2000" dirty="0">
                <a:solidFill>
                  <a:srgbClr val="024559"/>
                </a:solidFill>
                <a:cs typeface="Arial"/>
              </a:rPr>
              <a:t>Meryem's ex is responsible for the rent arrears after she left;</a:t>
            </a:r>
          </a:p>
          <a:p>
            <a:pPr marL="645160" lvl="2" indent="-285750">
              <a:buClr>
                <a:srgbClr val="F47932"/>
              </a:buClr>
            </a:pPr>
            <a:r>
              <a:rPr lang="en-US" sz="2000" dirty="0">
                <a:solidFill>
                  <a:srgbClr val="024559"/>
                </a:solidFill>
                <a:cs typeface="Arial"/>
              </a:rPr>
              <a:t>Meryem does not have to pay the rental provider any compensation for the early termination of the agreement;</a:t>
            </a:r>
          </a:p>
          <a:p>
            <a:pPr marL="645160" lvl="2" indent="-285750">
              <a:buClr>
                <a:srgbClr val="F47932"/>
              </a:buClr>
            </a:pPr>
            <a:r>
              <a:rPr lang="en-US" sz="2000" dirty="0">
                <a:cs typeface="Arial"/>
              </a:rPr>
              <a:t>Meryem cannot be added to a tenancy database/blacklist, in relation to any rental arrears or damage to the property;</a:t>
            </a:r>
          </a:p>
          <a:p>
            <a:pPr marL="645160" lvl="2" indent="-285750">
              <a:buClr>
                <a:srgbClr val="F47932"/>
              </a:buClr>
            </a:pPr>
            <a:r>
              <a:rPr lang="en-US" sz="2000" dirty="0">
                <a:ea typeface="+mn-lt"/>
                <a:cs typeface="+mn-lt"/>
              </a:rPr>
              <a:t>Make arrangements for Meryem to retrieve her belongings.</a:t>
            </a:r>
            <a:endParaRPr lang="en-US" sz="2000" dirty="0">
              <a:cs typeface="Arial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US" dirty="0">
              <a:cs typeface="Arial"/>
            </a:endParaRPr>
          </a:p>
          <a:p>
            <a:pPr marL="285750" indent="-285750">
              <a:buFont typeface="Calibri" panose="020B0604020202020204" pitchFamily="34" charset="0"/>
              <a:buChar char="-"/>
            </a:pPr>
            <a:endParaRPr lang="en-US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FCC503-0EE1-C527-A385-90C017E9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Case example - leaving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8662A5-B17E-1BE3-BF9D-CBEB7639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566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11019-E269-2848-7146-40C079C94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000" y="1890000"/>
            <a:ext cx="9274588" cy="3960000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US" sz="2000" dirty="0">
                <a:cs typeface="Arial"/>
              </a:rPr>
              <a:t>Chris' ex-partner is excluded from their property via IVO and Chris finds out the rent has not been paid in over a month. They want to stay. </a:t>
            </a:r>
            <a:endParaRPr lang="en-US" sz="2000" dirty="0"/>
          </a:p>
          <a:p>
            <a:r>
              <a:rPr lang="en-US" sz="2000" dirty="0">
                <a:cs typeface="Arial"/>
              </a:rPr>
              <a:t>Chris can change the locks and make other some modifications to help keep them safe – like installing non-hard-wired security cameras and lights.</a:t>
            </a:r>
          </a:p>
          <a:p>
            <a:r>
              <a:rPr lang="en-US" sz="2000" dirty="0">
                <a:cs typeface="Arial"/>
              </a:rPr>
              <a:t>Chris can apply to VCAT to terminate the tenancy agreement and have a new tenancy created in their name. Chris can also ask VCAT to make orders that the ex-partner is responsible for the outstanding rent and about how the utility bills should be dealt with.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063A01-B92A-14D1-8248-6B155F73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Case example – staying at home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130326-8D27-AEAD-73D8-5E589DAB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46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2D3521-6F87-47D0-8EE5-DE5A909D08B7}"/>
              </a:ext>
            </a:extLst>
          </p:cNvPr>
          <p:cNvSpPr/>
          <p:nvPr/>
        </p:nvSpPr>
        <p:spPr>
          <a:xfrm>
            <a:off x="0" y="1688977"/>
            <a:ext cx="12192000" cy="5169022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5F2730-2DE3-4B86-8C21-43BF3DE71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69" y="2585115"/>
            <a:ext cx="8069804" cy="262880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4EE3E7D-27FB-4861-9DE6-B9108CE39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1675" y="300552"/>
            <a:ext cx="2916999" cy="9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F7EA3D-B43A-840C-4B05-9C4D257C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617284"/>
            <a:ext cx="9372600" cy="4520716"/>
          </a:xfrm>
        </p:spPr>
        <p:txBody>
          <a:bodyPr vert="horz" lIns="36000" tIns="36000" rIns="36000" bIns="3600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47932"/>
                </a:solidFill>
                <a:latin typeface="Arial"/>
                <a:cs typeface="Arial"/>
              </a:rPr>
              <a:t>Modifications for which consent of rental provider isn't needed (includes):</a:t>
            </a:r>
            <a:endParaRPr lang="en-US" dirty="0">
              <a:solidFill>
                <a:srgbClr val="024559"/>
              </a:solidFill>
              <a:latin typeface="Arial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559"/>
                </a:solidFill>
                <a:latin typeface="Arial"/>
                <a:cs typeface="Arial"/>
              </a:rPr>
              <a:t>Installation of security lights, alarm systems or security cameras that:</a:t>
            </a:r>
          </a:p>
          <a:p>
            <a:pPr marL="64575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do not impact on the privacy of </a:t>
            </a:r>
            <a:r>
              <a:rPr lang="en-US" sz="2000" dirty="0" err="1">
                <a:solidFill>
                  <a:schemeClr val="tx2"/>
                </a:solidFill>
                <a:latin typeface="Arial"/>
                <a:cs typeface="Arial"/>
              </a:rPr>
              <a:t>neighbours</a:t>
            </a: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,</a:t>
            </a:r>
          </a:p>
          <a:p>
            <a:pPr marL="64575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can be easily removed from the rented premises, and</a:t>
            </a:r>
          </a:p>
          <a:p>
            <a:pPr marL="64575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latin typeface="Arial"/>
                <a:cs typeface="Arial"/>
              </a:rPr>
              <a:t>are not hardwired to the rented premises.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rgbClr val="F47932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47932"/>
                </a:solidFill>
                <a:latin typeface="Arial"/>
                <a:cs typeface="Arial"/>
              </a:rPr>
              <a:t>Modifications where consent is needed (but can't be unreasonably refused)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24559"/>
                </a:solidFill>
                <a:latin typeface="Arial"/>
                <a:cs typeface="Arial"/>
              </a:rPr>
              <a:t>Mods necessary to ensure safety of:</a:t>
            </a:r>
          </a:p>
          <a:p>
            <a:pPr marL="64575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24559"/>
                </a:solidFill>
                <a:latin typeface="Arial"/>
                <a:cs typeface="Arial"/>
              </a:rPr>
              <a:t>a person subjected to family violence by co-renter, or </a:t>
            </a:r>
          </a:p>
          <a:p>
            <a:pPr marL="645750" lvl="2" indent="-285750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24559"/>
                </a:solidFill>
                <a:latin typeface="Arial"/>
                <a:cs typeface="Arial"/>
              </a:rPr>
              <a:t>a person subjected to personal violence by co-renter (requires a PSIO)</a:t>
            </a:r>
            <a:endParaRPr lang="en-US" sz="2800" b="1" dirty="0">
              <a:solidFill>
                <a:srgbClr val="F47932"/>
              </a:solidFill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337A6A-F19E-1E4F-58D3-0D1D22A4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79906"/>
            <a:ext cx="10608000" cy="792000"/>
          </a:xfrm>
        </p:spPr>
        <p:txBody>
          <a:bodyPr/>
          <a:lstStyle/>
          <a:p>
            <a:r>
              <a:rPr lang="en-US" dirty="0">
                <a:cs typeface="Arial"/>
              </a:rPr>
              <a:t>Modifications for family violence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98B643-4443-174E-6C92-31730A79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86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B11F4-7602-E81D-26A6-0D3AB500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000" y="1993482"/>
            <a:ext cx="9472200" cy="3788753"/>
          </a:xfrm>
        </p:spPr>
        <p:txBody>
          <a:bodyPr vert="horz" lIns="36000" tIns="36000" rIns="36000" bIns="36000" rtlCol="0" anchor="t">
            <a:noAutofit/>
          </a:bodyPr>
          <a:lstStyle/>
          <a:p>
            <a:r>
              <a:rPr lang="en-US" sz="2400" dirty="0">
                <a:cs typeface="Arial"/>
              </a:rPr>
              <a:t>Riley receives a notice to vacate for repeatedly breaching her duties as a renter. Neighbours have complained that there is often yelling and loud noises coming from Riley's house. Riley tells you her partner often screams at her and throws things. </a:t>
            </a:r>
          </a:p>
          <a:p>
            <a:r>
              <a:rPr lang="en-US" sz="2400" dirty="0">
                <a:cs typeface="Arial"/>
              </a:rPr>
              <a:t>Riley can apply to VCAT to challenge the notice to vacate on the basis that the conduct in question was caused by the act of a person who has subjected the renter to violence.</a:t>
            </a:r>
          </a:p>
          <a:p>
            <a:endParaRPr lang="en-US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141648-7206-7292-421E-40478737B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Case example – defending a NTV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EF20D-16BE-A006-BD87-CB973ECE0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4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B2A79E-2A8C-4379-A64C-A62BDB63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Family violence in social housing</a:t>
            </a:r>
            <a:endParaRPr lang="en-US" dirty="0"/>
          </a:p>
        </p:txBody>
      </p:sp>
      <p:sp>
        <p:nvSpPr>
          <p:cNvPr id="92" name="Slide Number Placeholder 91">
            <a:extLst>
              <a:ext uri="{FF2B5EF4-FFF2-40B4-BE49-F238E27FC236}">
                <a16:creationId xmlns:a16="http://schemas.microsoft.com/office/drawing/2014/main" id="{DD438882-289C-4BE0-BE02-8DF9B608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400"/>
                </a:spcBef>
                <a:spcAft>
                  <a:spcPts val="14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AAC94E08-8418-45B9-9C25-664DC7B1E831}"/>
              </a:ext>
            </a:extLst>
          </p:cNvPr>
          <p:cNvSpPr txBox="1">
            <a:spLocks/>
          </p:cNvSpPr>
          <p:nvPr/>
        </p:nvSpPr>
        <p:spPr>
          <a:xfrm>
            <a:off x="593343" y="1599148"/>
            <a:ext cx="10678093" cy="4945779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40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b="0" i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080000" indent="-180000" algn="l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chemeClr val="accent1"/>
              </a:buClr>
              <a:buFont typeface="Calibri" panose="020F0502020204030204" pitchFamily="34" charset="0"/>
              <a:buChar char="‒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marR="0" lvl="2" indent="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4793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considerations for people experiencing family violence in public housing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245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65455" marR="0" lvl="2" indent="-28575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Priority transfers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245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8820" marR="0" lvl="3" indent="-179705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violence victim/survivors at risk of harm are eligible to be placed on the DFFH priority transfer list, even if they relinquish their property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9410" marR="0" lvl="2" indent="-179705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Temporary absence policies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2455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19455" marR="0" lvl="3" indent="-179705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Family violence victim/survivors can apply to have their rent rebated to $15 per week for up to 6 months if they are in refuge or cannot return to the property due to risk of harm</a:t>
            </a:r>
          </a:p>
          <a:p>
            <a:pPr marL="359410" marR="0" lvl="2" indent="-179705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Procedures for public housing properties are in the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DFFH policies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245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59410" marR="0" lvl="2" indent="-179705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Community housing providers have their own internal policies</a:t>
            </a:r>
          </a:p>
          <a:p>
            <a:pPr marL="359410" marR="0" lvl="2" indent="-179705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500"/>
              </a:spcAft>
              <a:buClr>
                <a:srgbClr val="F4793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02455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Homes Victoria (DFFH) claiming compensation in relation to public housing – under departmental policy no compensation should be claimed in relation to damage caused by perpetrator of family violence </a:t>
            </a:r>
          </a:p>
        </p:txBody>
      </p:sp>
    </p:spTree>
    <p:extLst>
      <p:ext uri="{BB962C8B-B14F-4D97-AF65-F5344CB8AC3E}">
        <p14:creationId xmlns:p14="http://schemas.microsoft.com/office/powerpoint/2010/main" val="322628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C88C36-16E0-178D-A6D8-26418992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63" y="1740930"/>
            <a:ext cx="9538702" cy="4365087"/>
          </a:xfrm>
        </p:spPr>
        <p:txBody>
          <a:bodyPr vert="horz" lIns="36000" tIns="36000" rIns="36000" bIns="36000" rtlCol="0" anchor="t">
            <a:noAutofit/>
          </a:bodyPr>
          <a:lstStyle/>
          <a:p>
            <a:pPr marL="285750" indent="-285750">
              <a:buChar char="•"/>
            </a:pPr>
            <a:r>
              <a:rPr lang="en-AU" dirty="0">
                <a:cs typeface="Arial"/>
                <a:hlinkClick r:id="rId3"/>
              </a:rPr>
              <a:t>Justice Connect Homeless Law</a:t>
            </a:r>
            <a:endParaRPr lang="en-US" dirty="0"/>
          </a:p>
          <a:p>
            <a:pPr marL="285750" indent="-285750">
              <a:buChar char="•"/>
            </a:pPr>
            <a:r>
              <a:rPr lang="en-AU" dirty="0">
                <a:ea typeface="+mn-lt"/>
                <a:cs typeface="+mn-lt"/>
                <a:hlinkClick r:id="rId4"/>
              </a:rPr>
              <a:t>Tenants Victoria</a:t>
            </a:r>
          </a:p>
          <a:p>
            <a:pPr marL="285750" indent="-285750">
              <a:buChar char="•"/>
            </a:pPr>
            <a:r>
              <a:rPr lang="en-AU" dirty="0">
                <a:cs typeface="Arial"/>
                <a:hlinkClick r:id="rId5"/>
              </a:rPr>
              <a:t>Victorian Aboriginal Legal Service</a:t>
            </a:r>
          </a:p>
          <a:p>
            <a:pPr marL="285750" indent="-285750">
              <a:buChar char="•"/>
            </a:pPr>
            <a:r>
              <a:rPr lang="en-AU" dirty="0">
                <a:cs typeface="Arial"/>
                <a:hlinkClick r:id="rId6"/>
              </a:rPr>
              <a:t>Victoria Legal Aid</a:t>
            </a:r>
          </a:p>
          <a:p>
            <a:pPr marL="285750" indent="-285750">
              <a:buChar char="•"/>
            </a:pPr>
            <a:r>
              <a:rPr lang="en-AU" dirty="0">
                <a:cs typeface="Arial"/>
                <a:hlinkClick r:id="rId7"/>
              </a:rPr>
              <a:t>Local community legal centre</a:t>
            </a:r>
            <a:endParaRPr lang="en-AU" dirty="0"/>
          </a:p>
          <a:p>
            <a:pPr marL="285750" indent="-285750">
              <a:buChar char="•"/>
            </a:pPr>
            <a:r>
              <a:rPr lang="en-AU" dirty="0">
                <a:cs typeface="Arial"/>
                <a:hlinkClick r:id="rId8"/>
              </a:rPr>
              <a:t>Tenancy Assistance and Advocacy Program</a:t>
            </a:r>
          </a:p>
          <a:p>
            <a:pPr marL="285750" indent="-285750">
              <a:buChar char="•"/>
            </a:pPr>
            <a:r>
              <a:rPr lang="en-AU" dirty="0">
                <a:cs typeface="Arial"/>
              </a:rPr>
              <a:t>Also remember – VCAT family violence worker (</a:t>
            </a:r>
            <a:r>
              <a:rPr lang="en-AU" dirty="0">
                <a:ea typeface="+mn-lt"/>
                <a:cs typeface="+mn-lt"/>
              </a:rPr>
              <a:t>9628 9856</a:t>
            </a:r>
            <a:r>
              <a:rPr lang="en-AU" dirty="0">
                <a:cs typeface="Arial"/>
              </a:rPr>
              <a:t>) for practical support.</a:t>
            </a:r>
          </a:p>
          <a:p>
            <a:pPr marL="285750" indent="-285750">
              <a:buChar char="•"/>
            </a:pPr>
            <a:endParaRPr lang="en-AU" dirty="0">
              <a:cs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90559F-EA3E-5FD4-A8F5-DA2FAE02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get tenancy legal help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8E9D1-47B8-3930-DBAF-A4F8EE59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5C96C-4BBC-4B33-A047-1AA8DFEEEE6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4829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4829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149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51D900-52F1-F468-2F2D-32A2C353C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Justice Connect is currently developing a digital self-help tool – A Home of One’s Own. </a:t>
            </a:r>
          </a:p>
          <a:p>
            <a:r>
              <a:rPr lang="en-AU" dirty="0"/>
              <a:t>This tool aims to help victim/survivors of family violence understand their rights and help them to take steps </a:t>
            </a:r>
            <a:r>
              <a:rPr lang="en-AU"/>
              <a:t>around housing. </a:t>
            </a:r>
            <a:endParaRPr lang="en-AU" dirty="0"/>
          </a:p>
          <a:p>
            <a:r>
              <a:rPr lang="en-AU" dirty="0"/>
              <a:t>We are currently seeking engagement with community workers to better understand the needs and priorities for victim/survivors around tenancy. </a:t>
            </a:r>
          </a:p>
          <a:p>
            <a:r>
              <a:rPr lang="en-AU" dirty="0"/>
              <a:t>If you are interested in participating, please complete this sign up sheet and we will contact you: </a:t>
            </a:r>
            <a:r>
              <a:rPr lang="en-AU" dirty="0">
                <a:hlinkClick r:id="rId2"/>
              </a:rPr>
              <a:t>https://ncv.microsoft.com/lcBzmIgdh6</a:t>
            </a:r>
            <a:r>
              <a:rPr lang="en-AU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72097-544E-7316-2512-AC1E417E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Home of Ones Own: self-help tool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451A9-D4E8-C41E-CF9E-1EA9F3E6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| 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D83B0-919E-A119-3396-B70A8B5E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5C96C-4BBC-4B33-A047-1AA8DFEEEE6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3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5F0F3A-1887-46FF-8B72-400DF0C31846}"/>
              </a:ext>
            </a:extLst>
          </p:cNvPr>
          <p:cNvSpPr/>
          <p:nvPr/>
        </p:nvSpPr>
        <p:spPr>
          <a:xfrm>
            <a:off x="0" y="-131977"/>
            <a:ext cx="12192000" cy="1534050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4C26-2A9D-4472-9EF5-250C627E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-61580"/>
            <a:ext cx="10515600" cy="1325563"/>
          </a:xfrm>
        </p:spPr>
        <p:txBody>
          <a:bodyPr>
            <a:normAutofit/>
          </a:bodyPr>
          <a:lstStyle/>
          <a:p>
            <a:r>
              <a:rPr lang="en-AU" b="1" i="0" u="sng" dirty="0">
                <a:effectLst/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</a:rPr>
              <a:t>About Safe and Equal</a:t>
            </a:r>
            <a:endParaRPr lang="en-US" u="sng" dirty="0">
              <a:solidFill>
                <a:srgbClr val="000000"/>
              </a:solidFill>
              <a:uFill>
                <a:solidFill>
                  <a:srgbClr val="7800FF"/>
                </a:solidFill>
              </a:uFill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0FE6-613A-4C69-9C61-1E97B070F4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8604" y="1990800"/>
            <a:ext cx="11111144" cy="3336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 and Equal is the peak body for specialist family violence services that provide support to victim survivors in Victoria. We are an independent, non-government </a:t>
            </a:r>
            <a:r>
              <a:rPr lang="en-US" sz="24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40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leads, </a:t>
            </a:r>
            <a:r>
              <a:rPr lang="en-US" sz="24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organises</a:t>
            </a:r>
            <a:r>
              <a:rPr lang="en-US" sz="240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advocates for, and acts on behalf of our members – with a focus across the continuum from primary prevention through to response and recovery.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240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work towards a world beyond family and gender-based violence, where women, children and all people from </a:t>
            </a:r>
            <a:r>
              <a:rPr lang="en-US" sz="2400" dirty="0" err="1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marginalised</a:t>
            </a:r>
            <a:r>
              <a:rPr lang="en-US" sz="2400" dirty="0">
                <a:solidFill>
                  <a:srgbClr val="0A0A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communities are safe, thriving and respected.</a:t>
            </a:r>
            <a:endParaRPr lang="en-US" dirty="0">
              <a:ea typeface="+mn-lt"/>
              <a:cs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9183A-A063-4EC4-AECA-5A4B78DE50F1}"/>
              </a:ext>
            </a:extLst>
          </p:cNvPr>
          <p:cNvSpPr/>
          <p:nvPr/>
        </p:nvSpPr>
        <p:spPr>
          <a:xfrm>
            <a:off x="0" y="1298316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B1D238-B39D-40BF-A8C1-AE0659E4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675" y="5811505"/>
            <a:ext cx="2916999" cy="9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6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49E19-3A5C-4E24-B2A6-A21C3ACC53AB}"/>
              </a:ext>
            </a:extLst>
          </p:cNvPr>
          <p:cNvSpPr/>
          <p:nvPr/>
        </p:nvSpPr>
        <p:spPr>
          <a:xfrm>
            <a:off x="0" y="3103123"/>
            <a:ext cx="12192000" cy="3754876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DB04C-FB89-475E-A238-08065AA8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Family Violence</a:t>
            </a:r>
          </a:p>
        </p:txBody>
      </p:sp>
      <p:pic>
        <p:nvPicPr>
          <p:cNvPr id="7" name="Picture 6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28675D99-9D0C-493F-A02E-013EF6F2D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203998"/>
            <a:ext cx="4178276" cy="24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45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02BD35-1572-494F-898A-1B84C2B58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1926833"/>
            <a:ext cx="10420350" cy="3922821"/>
          </a:xfrm>
        </p:spPr>
        <p:txBody>
          <a:bodyPr>
            <a:normAutofit lnSpcReduction="10000"/>
          </a:bodyPr>
          <a:lstStyle/>
          <a:p>
            <a:pPr algn="l"/>
            <a:endParaRPr lang="en-US" sz="26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2600" b="0" i="0" u="none" strike="noStrike" baseline="0" dirty="0">
                <a:latin typeface="+mj-lt"/>
              </a:rPr>
              <a:t>Family violence is a leading cause of homelessness in Victoria, particularly for women and young people (Parliament of Victoria, 2021, p. xxi).</a:t>
            </a:r>
          </a:p>
          <a:p>
            <a:r>
              <a:rPr lang="en-US" sz="2600" b="0" i="0" u="none" strike="noStrike" baseline="0" dirty="0">
                <a:latin typeface="+mj-lt"/>
              </a:rPr>
              <a:t>Complex risk &amp; safety factors that have consequences for a victim-survivor’s housing.</a:t>
            </a:r>
          </a:p>
          <a:p>
            <a:r>
              <a:rPr lang="en-US" sz="2600" b="0" i="0" u="none" strike="noStrike" baseline="0" dirty="0">
                <a:latin typeface="+mj-lt"/>
              </a:rPr>
              <a:t>Cycle of homelessness as a result of experiencing family violence is common.</a:t>
            </a:r>
          </a:p>
          <a:p>
            <a:r>
              <a:rPr lang="en-US" sz="2600" b="0" i="0" u="none" strike="noStrike" baseline="0" dirty="0">
                <a:latin typeface="+mj-lt"/>
              </a:rPr>
              <a:t>Creating an environment where victim-survivors can stay safely in their rental property.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16A313-8013-4D3E-8A88-6AFF0AC3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family violence on housing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39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02BD35-1572-494F-898A-1B84C2B58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1926833"/>
            <a:ext cx="10420350" cy="4098186"/>
          </a:xfrm>
        </p:spPr>
        <p:txBody>
          <a:bodyPr>
            <a:normAutofit lnSpcReduction="10000"/>
          </a:bodyPr>
          <a:lstStyle/>
          <a:p>
            <a:r>
              <a:rPr lang="en-US" sz="2600" b="0" i="0" u="none" strike="noStrike" baseline="0" dirty="0">
                <a:latin typeface="+mj-lt"/>
              </a:rPr>
              <a:t>Supports victim-survivors to safely remain in their current property, while the perpetrator leaves</a:t>
            </a:r>
          </a:p>
          <a:p>
            <a:r>
              <a:rPr lang="en-US" sz="2600" b="0" i="0" u="none" strike="noStrike" baseline="0" dirty="0">
                <a:latin typeface="+mj-lt"/>
              </a:rPr>
              <a:t>Preferred housing response to family violence</a:t>
            </a:r>
          </a:p>
          <a:p>
            <a:r>
              <a:rPr lang="en-US" sz="2600" dirty="0">
                <a:latin typeface="+mj-lt"/>
              </a:rPr>
              <a:t>Safe at Home is a </a:t>
            </a:r>
            <a:r>
              <a:rPr lang="en-US" sz="2600" u="sng" dirty="0">
                <a:latin typeface="+mj-lt"/>
              </a:rPr>
              <a:t>variety of system responses</a:t>
            </a:r>
            <a:r>
              <a:rPr lang="en-US" sz="2600" dirty="0">
                <a:latin typeface="+mj-lt"/>
              </a:rPr>
              <a:t>, including:</a:t>
            </a:r>
          </a:p>
          <a:p>
            <a:pPr marL="612000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Interventions with perpetrators</a:t>
            </a:r>
          </a:p>
          <a:p>
            <a:pPr marL="612000"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Justice responses</a:t>
            </a:r>
          </a:p>
          <a:p>
            <a:pPr marL="612000" lvl="2">
              <a:buFont typeface="Courier New" panose="02070309020205020404" pitchFamily="49" charset="0"/>
              <a:buChar char="o"/>
            </a:pPr>
            <a:r>
              <a:rPr lang="en-US" sz="2400" dirty="0">
                <a:latin typeface="+mj-lt"/>
              </a:rPr>
              <a:t>Case management support</a:t>
            </a:r>
          </a:p>
          <a:p>
            <a:pPr marL="612000" lvl="2">
              <a:buFont typeface="Courier New" panose="02070309020205020404" pitchFamily="49" charset="0"/>
              <a:buChar char="o"/>
            </a:pPr>
            <a:r>
              <a:rPr lang="en-US" sz="2400" b="0" i="0" u="none" strike="noStrike" baseline="0" dirty="0">
                <a:latin typeface="+mj-lt"/>
              </a:rPr>
              <a:t>Safety modifications and technologies (e.g. security doors, home alarms)</a:t>
            </a:r>
            <a:endParaRPr lang="en-US" sz="2600" b="0" i="0" u="none" strike="noStrike" baseline="0" dirty="0">
              <a:latin typeface="+mj-lt"/>
            </a:endParaRPr>
          </a:p>
          <a:p>
            <a:r>
              <a:rPr lang="en-US" sz="2600" dirty="0">
                <a:latin typeface="+mj-lt"/>
              </a:rPr>
              <a:t>Must be r</a:t>
            </a:r>
            <a:r>
              <a:rPr lang="en-US" sz="2600" b="0" i="0" u="none" strike="noStrike" baseline="0" dirty="0">
                <a:latin typeface="+mj-lt"/>
              </a:rPr>
              <a:t>isk and safety informed</a:t>
            </a:r>
          </a:p>
          <a:p>
            <a:pPr lvl="1"/>
            <a:endParaRPr lang="en-US" sz="2600" dirty="0">
              <a:latin typeface="+mj-lt"/>
            </a:endParaRPr>
          </a:p>
          <a:p>
            <a:pPr lvl="2"/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16A313-8013-4D3E-8A88-6AFF0AC3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at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80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A49E19-3A5C-4E24-B2A6-A21C3ACC53AB}"/>
              </a:ext>
            </a:extLst>
          </p:cNvPr>
          <p:cNvSpPr/>
          <p:nvPr/>
        </p:nvSpPr>
        <p:spPr>
          <a:xfrm>
            <a:off x="0" y="3103123"/>
            <a:ext cx="12192000" cy="3754876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DB04C-FB89-475E-A238-08065AA82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Brokerage</a:t>
            </a:r>
          </a:p>
        </p:txBody>
      </p:sp>
      <p:pic>
        <p:nvPicPr>
          <p:cNvPr id="7" name="Picture 6" descr="A picture containing text, first-aid kit, clock&#10;&#10;Description automatically generated">
            <a:extLst>
              <a:ext uri="{FF2B5EF4-FFF2-40B4-BE49-F238E27FC236}">
                <a16:creationId xmlns:a16="http://schemas.microsoft.com/office/drawing/2014/main" id="{28675D99-9D0C-493F-A02E-013EF6F2D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5" y="203998"/>
            <a:ext cx="4178276" cy="245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6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5F0F3A-1887-46FF-8B72-400DF0C31846}"/>
              </a:ext>
            </a:extLst>
          </p:cNvPr>
          <p:cNvSpPr/>
          <p:nvPr/>
        </p:nvSpPr>
        <p:spPr>
          <a:xfrm>
            <a:off x="0" y="-131977"/>
            <a:ext cx="12192000" cy="1534050"/>
          </a:xfrm>
          <a:prstGeom prst="rect">
            <a:avLst/>
          </a:prstGeom>
          <a:solidFill>
            <a:srgbClr val="E6E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4C26-2A9D-4472-9EF5-250C627E4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-61580"/>
            <a:ext cx="10515600" cy="1325563"/>
          </a:xfrm>
        </p:spPr>
        <p:txBody>
          <a:bodyPr>
            <a:normAutofit/>
          </a:bodyPr>
          <a:lstStyle/>
          <a:p>
            <a:r>
              <a:rPr lang="en-AU" b="1" i="0" u="sng" dirty="0">
                <a:effectLst/>
                <a:uFill>
                  <a:solidFill>
                    <a:srgbClr val="7800FF"/>
                  </a:solidFill>
                </a:uFill>
                <a:latin typeface="Arial" panose="020B0604020202020204" pitchFamily="34" charset="0"/>
              </a:rPr>
              <a:t>Brokerage Available</a:t>
            </a:r>
            <a:endParaRPr lang="en-US" u="sng" dirty="0">
              <a:solidFill>
                <a:srgbClr val="000000"/>
              </a:solidFill>
              <a:uFill>
                <a:solidFill>
                  <a:srgbClr val="7800FF"/>
                </a:solidFill>
              </a:uFill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9183A-A063-4EC4-AECA-5A4B78DE50F1}"/>
              </a:ext>
            </a:extLst>
          </p:cNvPr>
          <p:cNvSpPr/>
          <p:nvPr/>
        </p:nvSpPr>
        <p:spPr>
          <a:xfrm>
            <a:off x="0" y="1298316"/>
            <a:ext cx="12192000" cy="208163"/>
          </a:xfrm>
          <a:prstGeom prst="rect">
            <a:avLst/>
          </a:prstGeom>
          <a:solidFill>
            <a:srgbClr val="33B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0B1D238-B39D-40BF-A8C1-AE0659E4A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675" y="5811505"/>
            <a:ext cx="2916999" cy="96998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7323"/>
              </p:ext>
            </p:extLst>
          </p:nvPr>
        </p:nvGraphicFramePr>
        <p:xfrm>
          <a:off x="1828800" y="1801092"/>
          <a:ext cx="7822883" cy="4227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2183">
                  <a:extLst>
                    <a:ext uri="{9D8B030D-6E8A-4147-A177-3AD203B41FA5}">
                      <a16:colId xmlns:a16="http://schemas.microsoft.com/office/drawing/2014/main" val="2528872753"/>
                    </a:ext>
                  </a:extLst>
                </a:gridCol>
                <a:gridCol w="1214751">
                  <a:extLst>
                    <a:ext uri="{9D8B030D-6E8A-4147-A177-3AD203B41FA5}">
                      <a16:colId xmlns:a16="http://schemas.microsoft.com/office/drawing/2014/main" val="3106734838"/>
                    </a:ext>
                  </a:extLst>
                </a:gridCol>
                <a:gridCol w="1123941">
                  <a:extLst>
                    <a:ext uri="{9D8B030D-6E8A-4147-A177-3AD203B41FA5}">
                      <a16:colId xmlns:a16="http://schemas.microsoft.com/office/drawing/2014/main" val="619050310"/>
                    </a:ext>
                  </a:extLst>
                </a:gridCol>
                <a:gridCol w="1207067">
                  <a:extLst>
                    <a:ext uri="{9D8B030D-6E8A-4147-A177-3AD203B41FA5}">
                      <a16:colId xmlns:a16="http://schemas.microsoft.com/office/drawing/2014/main" val="1744857118"/>
                    </a:ext>
                  </a:extLst>
                </a:gridCol>
                <a:gridCol w="1130927">
                  <a:extLst>
                    <a:ext uri="{9D8B030D-6E8A-4147-A177-3AD203B41FA5}">
                      <a16:colId xmlns:a16="http://schemas.microsoft.com/office/drawing/2014/main" val="658273551"/>
                    </a:ext>
                  </a:extLst>
                </a:gridCol>
                <a:gridCol w="994014">
                  <a:extLst>
                    <a:ext uri="{9D8B030D-6E8A-4147-A177-3AD203B41FA5}">
                      <a16:colId xmlns:a16="http://schemas.microsoft.com/office/drawing/2014/main" val="867365040"/>
                    </a:ext>
                  </a:extLst>
                </a:gridCol>
              </a:tblGrid>
              <a:tr h="42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CRITERIA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400">
                          <a:effectLst/>
                        </a:rPr>
                        <a:t>PROGRAMS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026623"/>
                  </a:ext>
                </a:extLst>
              </a:tr>
              <a:tr h="12083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Flexible Support Packages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Family Violence Crisis Brokerage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Escaping Violence Payment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The Orange Door Brokerage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Red Cross Family and Domestic Violence Financial Assistance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317770"/>
                  </a:ext>
                </a:extLst>
              </a:tr>
              <a:tr h="51398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Available to all Victim Survivors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727938"/>
                  </a:ext>
                </a:extLst>
              </a:tr>
              <a:tr h="4698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Case management required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317450"/>
                  </a:ext>
                </a:extLst>
              </a:tr>
              <a:tr h="4507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Self-referral available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797308"/>
                  </a:ext>
                </a:extLst>
              </a:tr>
              <a:tr h="59905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Need to be engaged with Specialist Family Violence Service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0560969"/>
                  </a:ext>
                </a:extLst>
              </a:tr>
              <a:tr h="5581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200">
                          <a:effectLst/>
                        </a:rPr>
                        <a:t>Need to be engaged with that specific service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</a:rPr>
                        <a:t>X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AU" sz="1100" dirty="0">
                          <a:effectLst/>
                        </a:rPr>
                        <a:t>X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14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11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02BD35-1572-494F-898A-1B84C2B58A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1" y="1926833"/>
            <a:ext cx="10420350" cy="39844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following items are examples of what brokerage can pay for: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Safety and security items</a:t>
            </a:r>
          </a:p>
          <a:p>
            <a:r>
              <a:rPr lang="en-GB" dirty="0"/>
              <a:t>Education costs</a:t>
            </a:r>
          </a:p>
          <a:p>
            <a:r>
              <a:rPr lang="en-GB" dirty="0"/>
              <a:t>Housing costs (rent in advance, rent arrears, mortgage payments)</a:t>
            </a:r>
          </a:p>
          <a:p>
            <a:r>
              <a:rPr lang="en-GB" dirty="0"/>
              <a:t>Furniture</a:t>
            </a:r>
          </a:p>
          <a:p>
            <a:r>
              <a:rPr lang="en-GB" dirty="0"/>
              <a:t>Removal costs</a:t>
            </a:r>
          </a:p>
          <a:p>
            <a:r>
              <a:rPr lang="en-GB" dirty="0"/>
              <a:t>Legal fees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16A313-8013-4D3E-8A88-6AFF0AC3B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Brokerage Can Pay For</a:t>
            </a:r>
          </a:p>
        </p:txBody>
      </p:sp>
    </p:spTree>
    <p:extLst>
      <p:ext uri="{BB962C8B-B14F-4D97-AF65-F5344CB8AC3E}">
        <p14:creationId xmlns:p14="http://schemas.microsoft.com/office/powerpoint/2010/main" val="371557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E branding Presentation Template Blue" id="{8213C92C-4154-43DC-9ACC-D6AD24D9626D}" vid="{448D6855-D7B7-490F-B24A-A956FE80617A}"/>
    </a:ext>
  </a:extLst>
</a:theme>
</file>

<file path=ppt/theme/theme2.xml><?xml version="1.0" encoding="utf-8"?>
<a:theme xmlns:a="http://schemas.openxmlformats.org/drawingml/2006/main" name="JC One Line Titles">
  <a:themeElements>
    <a:clrScheme name="Justice Connect Theme">
      <a:dk1>
        <a:srgbClr val="000000"/>
      </a:dk1>
      <a:lt1>
        <a:sysClr val="window" lastClr="FFFFFF"/>
      </a:lt1>
      <a:dk2>
        <a:srgbClr val="024559"/>
      </a:dk2>
      <a:lt2>
        <a:srgbClr val="648290"/>
      </a:lt2>
      <a:accent1>
        <a:srgbClr val="F47932"/>
      </a:accent1>
      <a:accent2>
        <a:srgbClr val="00B2AD"/>
      </a:accent2>
      <a:accent3>
        <a:srgbClr val="44C8F5"/>
      </a:accent3>
      <a:accent4>
        <a:srgbClr val="0083C2"/>
      </a:accent4>
      <a:accent5>
        <a:srgbClr val="0E4E96"/>
      </a:accent5>
      <a:accent6>
        <a:srgbClr val="804098"/>
      </a:accent6>
      <a:hlink>
        <a:srgbClr val="0000FF"/>
      </a:hlink>
      <a:folHlink>
        <a:srgbClr val="9900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t"/>
      <a:lstStyle>
        <a:defPP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JC Table Header Fill 100%">
      <a:srgbClr val="00B2AD"/>
    </a:custClr>
    <a:custClr name="JC Table Fill 10%">
      <a:srgbClr val="E6F7F7"/>
    </a:custClr>
  </a:custClrLst>
  <a:extLst>
    <a:ext uri="{05A4C25C-085E-4340-85A3-A5531E510DB2}">
      <thm15:themeFamily xmlns:thm15="http://schemas.microsoft.com/office/thememl/2012/main" name="Powerpoint template [Read-Only]" id="{5AEDB89E-46C3-46DA-9526-85FB1921AD7F}" vid="{D3576DF0-5072-4D1C-B828-2456AD7764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15bcc2-ebd8-4432-8f72-b417d7a93d5d">
      <UserInfo>
        <DisplayName>Jennie Child</DisplayName>
        <AccountId>16</AccountId>
        <AccountType/>
      </UserInfo>
    </SharedWithUsers>
    <TaxCatchAll xmlns="ed15bcc2-ebd8-4432-8f72-b417d7a93d5d" xsi:nil="true"/>
    <VersionDate xmlns="3ecdb746-c662-4e45-83f8-de6f08928d03" xsi:nil="true"/>
    <Doc_x0023_ xmlns="3ecdb746-c662-4e45-83f8-de6f08928d03" xsi:nil="true"/>
    <Shared_x0020_with xmlns="3ecdb746-c662-4e45-83f8-de6f08928d03" xsi:nil="true"/>
    <gl3r xmlns="3ecdb746-c662-4e45-83f8-de6f08928d03" xsi:nil="true"/>
    <lcf76f155ced4ddcb4097134ff3c332f xmlns="3ecdb746-c662-4e45-83f8-de6f08928d03">
      <Terms xmlns="http://schemas.microsoft.com/office/infopath/2007/PartnerControls"/>
    </lcf76f155ced4ddcb4097134ff3c332f>
    <_x0023_ xmlns="3ecdb746-c662-4e45-83f8-de6f08928d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2279744D6BB4FAFE8FFEF2B51C964" ma:contentTypeVersion="21" ma:contentTypeDescription="Create a new document." ma:contentTypeScope="" ma:versionID="7ea660594f635db0ae1b2855771c945d">
  <xsd:schema xmlns:xsd="http://www.w3.org/2001/XMLSchema" xmlns:xs="http://www.w3.org/2001/XMLSchema" xmlns:p="http://schemas.microsoft.com/office/2006/metadata/properties" xmlns:ns2="ed15bcc2-ebd8-4432-8f72-b417d7a93d5d" xmlns:ns3="3ecdb746-c662-4e45-83f8-de6f08928d03" targetNamespace="http://schemas.microsoft.com/office/2006/metadata/properties" ma:root="true" ma:fieldsID="824cc09302b89ed578796d68710bac3a" ns2:_="" ns3:_="">
    <xsd:import namespace="ed15bcc2-ebd8-4432-8f72-b417d7a93d5d"/>
    <xsd:import namespace="3ecdb746-c662-4e45-83f8-de6f08928d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oc_x0023_" minOccurs="0"/>
                <xsd:element ref="ns3:Shared_x0020_with" minOccurs="0"/>
                <xsd:element ref="ns3:_x0023_" minOccurs="0"/>
                <xsd:element ref="ns3:gl3r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Vers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5bcc2-ebd8-4432-8f72-b417d7a93d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ee2a510e-d68b-4e83-a087-634fc2f2cf60}" ma:internalName="TaxCatchAll" ma:showField="CatchAllData" ma:web="ed15bcc2-ebd8-4432-8f72-b417d7a93d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db746-c662-4e45-83f8-de6f08928d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c_x0023_" ma:index="20" nillable="true" ma:displayName="Notes" ma:format="Dropdown" ma:internalName="Doc_x0023_">
      <xsd:simpleType>
        <xsd:restriction base="dms:Text">
          <xsd:maxLength value="255"/>
        </xsd:restriction>
      </xsd:simpleType>
    </xsd:element>
    <xsd:element name="Shared_x0020_with" ma:index="21" nillable="true" ma:displayName="Shared with" ma:internalName="Shared_x0020_with">
      <xsd:simpleType>
        <xsd:restriction base="dms:Text">
          <xsd:maxLength value="255"/>
        </xsd:restriction>
      </xsd:simpleType>
    </xsd:element>
    <xsd:element name="_x0023_" ma:index="22" nillable="true" ma:displayName="#" ma:format="Dropdown" ma:internalName="_x0023_" ma:percentage="FALSE">
      <xsd:simpleType>
        <xsd:restriction base="dms:Number"/>
      </xsd:simpleType>
    </xsd:element>
    <xsd:element name="gl3r" ma:index="23" nillable="true" ma:displayName="Shared On" ma:internalName="gl3r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d0cae85-dd39-499b-942f-c882d3fe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VersionDate" ma:index="28" nillable="true" ma:displayName="Version Date" ma:description="28 October 2020" ma:format="Dropdown" ma:internalName="VersionDat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31D16-3BA0-48D6-9546-70DA1B9BD7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BCB589-FB80-44DD-A8EF-ABFCAB54B5AE}">
  <ds:schemaRefs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3ecdb746-c662-4e45-83f8-de6f08928d03"/>
    <ds:schemaRef ds:uri="ed15bcc2-ebd8-4432-8f72-b417d7a93d5d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E238FA-1722-4BE5-9691-FF8CF4BF3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15bcc2-ebd8-4432-8f72-b417d7a93d5d"/>
    <ds:schemaRef ds:uri="3ecdb746-c662-4e45-83f8-de6f08928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SaE branding Presentation Template Blue</Template>
  <TotalTime>396</TotalTime>
  <Words>1713</Words>
  <Application>Microsoft Office PowerPoint</Application>
  <PresentationFormat>Widescreen</PresentationFormat>
  <Paragraphs>217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Arial,Sans-Serif</vt:lpstr>
      <vt:lpstr>Calibri</vt:lpstr>
      <vt:lpstr>Courier New</vt:lpstr>
      <vt:lpstr>Wingdings</vt:lpstr>
      <vt:lpstr>Office Theme</vt:lpstr>
      <vt:lpstr>JC One Line Titles</vt:lpstr>
      <vt:lpstr>Renting and Family Violence</vt:lpstr>
      <vt:lpstr>PowerPoint Presentation</vt:lpstr>
      <vt:lpstr>About Safe and Equal</vt:lpstr>
      <vt:lpstr>Impacts of Family Violence</vt:lpstr>
      <vt:lpstr>Impacts of family violence on housing</vt:lpstr>
      <vt:lpstr>Safe at Home</vt:lpstr>
      <vt:lpstr>Brokerage</vt:lpstr>
      <vt:lpstr>Brokerage Available</vt:lpstr>
      <vt:lpstr>What Brokerage Can Pay For</vt:lpstr>
      <vt:lpstr>Personal Safety Initiative</vt:lpstr>
      <vt:lpstr>Personal Safety Initiative</vt:lpstr>
      <vt:lpstr>Safety and Security Modifications</vt:lpstr>
      <vt:lpstr>How to apply for brokerage and the Personal Safety Initiative</vt:lpstr>
      <vt:lpstr>Family violence tenancy laws  Justice Connect Homeless Law   </vt:lpstr>
      <vt:lpstr>What is covered under the RTA</vt:lpstr>
      <vt:lpstr>Summary of FV options under the RTA</vt:lpstr>
      <vt:lpstr>Changes to rental agreements in circumstances of family and personal violence</vt:lpstr>
      <vt:lpstr>Case example - leaving</vt:lpstr>
      <vt:lpstr>Case example – staying at home</vt:lpstr>
      <vt:lpstr>Modifications for family violence</vt:lpstr>
      <vt:lpstr>Case example – defending a NTV</vt:lpstr>
      <vt:lpstr>Family violence in social housing</vt:lpstr>
      <vt:lpstr>Where to get tenancy legal help</vt:lpstr>
      <vt:lpstr>A Home of Ones Own: self-help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Hay (she/her) on Wurundjeri Country</dc:creator>
  <cp:lastModifiedBy>Amy Houston</cp:lastModifiedBy>
  <cp:revision>15</cp:revision>
  <dcterms:created xsi:type="dcterms:W3CDTF">2023-04-03T00:49:28Z</dcterms:created>
  <dcterms:modified xsi:type="dcterms:W3CDTF">2023-05-05T01:40:16Z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0x010100596BF495D647004990191793A31B053E</vt:lpwstr>
  </property>
  <property fmtid="{D5CDD505-2E9C-101B-9397-08002B2CF9AE}" pid="3" name="MediaServiceImageTags">
    <vt:lpwstr/>
  </property>
</Properties>
</file>